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embedTrueTypeFonts="1" saveSubsetFonts="1">
  <p:sldMasterIdLst>
    <p:sldMasterId id="2147483648" r:id="rId1"/>
  </p:sldMasterIdLst>
  <p:notesMasterIdLst>
    <p:notesMasterId r:id="rId27"/>
  </p:notesMasterIdLst>
  <p:handoutMasterIdLst>
    <p:handoutMasterId r:id="rId28"/>
  </p:handoutMasterIdLst>
  <p:sldIdLst>
    <p:sldId id="258" r:id="rId2"/>
    <p:sldId id="256" r:id="rId3"/>
    <p:sldId id="257" r:id="rId4"/>
    <p:sldId id="259" r:id="rId5"/>
    <p:sldId id="260" r:id="rId6"/>
    <p:sldId id="261" r:id="rId7"/>
    <p:sldId id="278" r:id="rId8"/>
    <p:sldId id="262" r:id="rId9"/>
    <p:sldId id="263" r:id="rId10"/>
    <p:sldId id="264" r:id="rId11"/>
    <p:sldId id="265" r:id="rId12"/>
    <p:sldId id="266" r:id="rId13"/>
    <p:sldId id="268" r:id="rId14"/>
    <p:sldId id="280" r:id="rId15"/>
    <p:sldId id="282" r:id="rId16"/>
    <p:sldId id="269" r:id="rId17"/>
    <p:sldId id="281" r:id="rId18"/>
    <p:sldId id="270" r:id="rId19"/>
    <p:sldId id="271" r:id="rId20"/>
    <p:sldId id="272" r:id="rId21"/>
    <p:sldId id="273" r:id="rId22"/>
    <p:sldId id="274" r:id="rId23"/>
    <p:sldId id="275" r:id="rId24"/>
    <p:sldId id="276" r:id="rId25"/>
    <p:sldId id="277" r:id="rId26"/>
  </p:sldIdLst>
  <p:sldSz cx="18288000" cy="10287000"/>
  <p:notesSz cx="6858000" cy="9144000"/>
  <p:embeddedFontLst>
    <p:embeddedFont>
      <p:font typeface="Abadi" panose="020B0604020104020204" pitchFamily="34" charset="0"/>
      <p:regular r:id="rId29"/>
    </p:embeddedFont>
    <p:embeddedFont>
      <p:font typeface="BP Imperial Bold" panose="020B0604020202020204" charset="0"/>
      <p:regular r:id="rId30"/>
    </p:embeddedFont>
    <p:embeddedFont>
      <p:font typeface="Calibri" panose="020F0502020204030204" pitchFamily="34" charset="0"/>
      <p:regular r:id="rId31"/>
      <p:bold r:id="rId32"/>
      <p:italic r:id="rId33"/>
      <p:boldItalic r:id="rId34"/>
    </p:embeddedFont>
    <p:embeddedFont>
      <p:font typeface="Cardo" panose="020B0604020202020204" charset="-79"/>
      <p:regular r:id="rId35"/>
    </p:embeddedFont>
    <p:embeddedFont>
      <p:font typeface="Cardo Bold" panose="020B0604020202020204" charset="-79"/>
      <p:regular r:id="rId36"/>
    </p:embeddedFont>
    <p:embeddedFont>
      <p:font typeface="Cardo Italics" panose="020B0604020202020204" charset="-79"/>
      <p:regular r:id="rId37"/>
    </p:embeddedFont>
    <p:embeddedFont>
      <p:font typeface="Francois One" panose="020B0604020202020204" charset="0"/>
      <p:regular r:id="rId38"/>
    </p:embeddedFont>
    <p:embeddedFont>
      <p:font typeface="Kollektif" panose="020B0604020202020204" charset="0"/>
      <p:regular r:id="rId39"/>
    </p:embeddedFont>
    <p:embeddedFont>
      <p:font typeface="Noto Sans" panose="020B0604020202020204" charset="0"/>
      <p:regular r:id="rId40"/>
    </p:embeddedFont>
    <p:embeddedFont>
      <p:font typeface="Roboto" panose="02000000000000000000" pitchFamily="2" charset="0"/>
      <p:regular r:id="rId41"/>
      <p:bold r:id="rId42"/>
      <p:italic r:id="rId43"/>
      <p:boldItalic r:id="rId44"/>
    </p:embeddedFont>
    <p:embeddedFont>
      <p:font typeface="Rokkitt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A8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87186" autoAdjust="0"/>
  </p:normalViewPr>
  <p:slideViewPr>
    <p:cSldViewPr>
      <p:cViewPr varScale="1">
        <p:scale>
          <a:sx n="50" d="100"/>
          <a:sy n="50" d="100"/>
        </p:scale>
        <p:origin x="101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E79F3A-7058-43F4-948C-C3446028C0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8060D364-0F44-4683-B4CF-FD6EEF3C95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62DD8F-8294-40FD-A6F9-80E4A7395B71}" type="datetimeFigureOut">
              <a:rPr lang="en-ID" smtClean="0"/>
              <a:t>30/06/2021</a:t>
            </a:fld>
            <a:endParaRPr lang="en-ID"/>
          </a:p>
        </p:txBody>
      </p:sp>
      <p:sp>
        <p:nvSpPr>
          <p:cNvPr id="4" name="Footer Placeholder 3">
            <a:extLst>
              <a:ext uri="{FF2B5EF4-FFF2-40B4-BE49-F238E27FC236}">
                <a16:creationId xmlns:a16="http://schemas.microsoft.com/office/drawing/2014/main" id="{DEB056A2-8661-4E22-B52B-85CBE7785E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A8270171-B159-459D-853E-3734813351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32A0C-729D-4163-8F35-2D2B8D04D09A}" type="slidenum">
              <a:rPr lang="en-ID" smtClean="0"/>
              <a:t>‹#›</a:t>
            </a:fld>
            <a:endParaRPr lang="en-ID"/>
          </a:p>
        </p:txBody>
      </p:sp>
    </p:spTree>
    <p:extLst>
      <p:ext uri="{BB962C8B-B14F-4D97-AF65-F5344CB8AC3E}">
        <p14:creationId xmlns:p14="http://schemas.microsoft.com/office/powerpoint/2010/main" val="15848803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9A272-03C6-4332-B79D-372BC567DD40}" type="datetimeFigureOut">
              <a:rPr lang="en-ID" smtClean="0"/>
              <a:t>30/06/2021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83009-3E07-491E-9699-7FB4F68CC9E6}" type="slidenum">
              <a:rPr lang="en-ID" smtClean="0"/>
              <a:t>‹#›</a:t>
            </a:fld>
            <a:endParaRPr lang="en-ID"/>
          </a:p>
        </p:txBody>
      </p:sp>
    </p:spTree>
    <p:extLst>
      <p:ext uri="{BB962C8B-B14F-4D97-AF65-F5344CB8AC3E}">
        <p14:creationId xmlns:p14="http://schemas.microsoft.com/office/powerpoint/2010/main" val="17025753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FFFFFF"/>
                </a:solidFill>
                <a:latin typeface="Cardo"/>
              </a:rPr>
              <a:t>Như các bạn cũng đã biết, tai nạn giao thông ở Việt Nam luôn là vấn đề gây nhức nhối đối với mọi người, nó không chỉ là vấn đề cá nhân, mà là của mọi gia đình, mọi tập thể và mọi quốc gia. </a:t>
            </a:r>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3</a:t>
            </a:fld>
            <a:endParaRPr lang="en-ID"/>
          </a:p>
        </p:txBody>
      </p:sp>
    </p:spTree>
    <p:extLst>
      <p:ext uri="{BB962C8B-B14F-4D97-AF65-F5344CB8AC3E}">
        <p14:creationId xmlns:p14="http://schemas.microsoft.com/office/powerpoint/2010/main" val="131067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Mục tiêu bài toán là </a:t>
            </a:r>
            <a:r>
              <a:rPr lang="en-US" sz="1200">
                <a:solidFill>
                  <a:srgbClr val="FFFFFF"/>
                </a:solidFill>
                <a:latin typeface="Cardo"/>
              </a:rPr>
              <a:t>Nhận dạng được đối tượng ổ gà, ổ vịt khi đưa ảnh input vào.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Cardo"/>
              </a:rPr>
              <a:t>Ảnh đầu vào là ảnh chụp một con đường và đầu ra là ảnh đã được khoanh vùng các đối tượng ổ gà</a:t>
            </a:r>
          </a:p>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17</a:t>
            </a:fld>
            <a:endParaRPr lang="en-ID"/>
          </a:p>
        </p:txBody>
      </p:sp>
    </p:spTree>
    <p:extLst>
      <p:ext uri="{BB962C8B-B14F-4D97-AF65-F5344CB8AC3E}">
        <p14:creationId xmlns:p14="http://schemas.microsoft.com/office/powerpoint/2010/main" val="427861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FE83009-3E07-491E-9699-7FB4F68CC9E6}" type="slidenum">
              <a:rPr lang="en-ID" smtClean="0"/>
              <a:t>19</a:t>
            </a:fld>
            <a:endParaRPr lang="en-ID"/>
          </a:p>
        </p:txBody>
      </p:sp>
    </p:spTree>
    <p:extLst>
      <p:ext uri="{BB962C8B-B14F-4D97-AF65-F5344CB8AC3E}">
        <p14:creationId xmlns:p14="http://schemas.microsoft.com/office/powerpoint/2010/main" val="2140394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20</a:t>
            </a:fld>
            <a:endParaRPr lang="en-ID"/>
          </a:p>
        </p:txBody>
      </p:sp>
    </p:spTree>
    <p:extLst>
      <p:ext uri="{BB962C8B-B14F-4D97-AF65-F5344CB8AC3E}">
        <p14:creationId xmlns:p14="http://schemas.microsoft.com/office/powerpoint/2010/main" val="147487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Rokkitt Bold"/>
              </a:rPr>
              <a:t>Video độ phân giải 720*1280 thu được FPS=18.83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Rokkitt Bold"/>
              </a:rPr>
              <a:t>Video độ phân giải 1080*1920 thu được FPS=14.64</a:t>
            </a:r>
          </a:p>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21</a:t>
            </a:fld>
            <a:endParaRPr lang="en-ID"/>
          </a:p>
        </p:txBody>
      </p:sp>
    </p:spTree>
    <p:extLst>
      <p:ext uri="{BB962C8B-B14F-4D97-AF65-F5344CB8AC3E}">
        <p14:creationId xmlns:p14="http://schemas.microsoft.com/office/powerpoint/2010/main" val="83173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FFFFFF"/>
                </a:solidFill>
                <a:latin typeface="Cardo"/>
              </a:rPr>
              <a:t>Với sự phát triển của công nghệ hiện nay, và với mong muốn giúp một phần nào đó để giảm thiểu số vụ tai nạn giao thông do sự cố đường xấu, </a:t>
            </a:r>
          </a:p>
          <a:p>
            <a:endParaRPr lang="en-US" sz="1200">
              <a:solidFill>
                <a:srgbClr val="FFFFFF"/>
              </a:solidFill>
              <a:latin typeface="Cardo"/>
            </a:endParaRPr>
          </a:p>
          <a:p>
            <a:r>
              <a:rPr lang="en-US" sz="1200">
                <a:solidFill>
                  <a:srgbClr val="FFFFFF"/>
                </a:solidFill>
                <a:latin typeface="Cardo"/>
              </a:rPr>
              <a:t>nhóm quyết định tìm hiểu về mạng học sâu để xây dựng ra một model có thể sử dụng vào việc nhận diện ổ gà ổ vịt trên đường nhằm giúp cho việc kiểm soát tay lái được thuận tiện và an toàn hơn cho các tài xế. </a:t>
            </a:r>
          </a:p>
          <a:p>
            <a:endParaRPr lang="en-US" sz="1200">
              <a:solidFill>
                <a:srgbClr val="FFFFFF"/>
              </a:solidFill>
              <a:latin typeface="Cardo"/>
            </a:endParaRPr>
          </a:p>
          <a:p>
            <a:r>
              <a:rPr lang="en-US" sz="1200">
                <a:solidFill>
                  <a:srgbClr val="FFFFFF"/>
                </a:solidFill>
                <a:latin typeface="Cardo"/>
              </a:rPr>
              <a:t>Giúp giảm thiểu nguy cơ xảy ra tai nạn hoặc mong muốn cao hơn là phát triển hệ thống nhận diện dành cho xe tự hành.</a:t>
            </a:r>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4</a:t>
            </a:fld>
            <a:endParaRPr lang="en-ID"/>
          </a:p>
        </p:txBody>
      </p:sp>
    </p:spTree>
    <p:extLst>
      <p:ext uri="{BB962C8B-B14F-4D97-AF65-F5344CB8AC3E}">
        <p14:creationId xmlns:p14="http://schemas.microsoft.com/office/powerpoint/2010/main" val="151327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FE83009-3E07-491E-9699-7FB4F68CC9E6}" type="slidenum">
              <a:rPr lang="en-ID" smtClean="0"/>
              <a:t>5</a:t>
            </a:fld>
            <a:endParaRPr lang="en-ID"/>
          </a:p>
        </p:txBody>
      </p:sp>
    </p:spTree>
    <p:extLst>
      <p:ext uri="{BB962C8B-B14F-4D97-AF65-F5344CB8AC3E}">
        <p14:creationId xmlns:p14="http://schemas.microsoft.com/office/powerpoint/2010/main" val="278870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3599" lvl="1" indent="-431800">
              <a:lnSpc>
                <a:spcPts val="5599"/>
              </a:lnSpc>
              <a:buFont typeface="Arial"/>
              <a:buChar char="•"/>
            </a:pPr>
            <a:r>
              <a:rPr lang="en-US" sz="1200">
                <a:solidFill>
                  <a:srgbClr val="FFFFFF"/>
                </a:solidFill>
                <a:latin typeface="Cardo"/>
              </a:rPr>
              <a:t>Về số lượng, Dataset bao gồm 1000 bức ảnh chứa các con đường.</a:t>
            </a:r>
          </a:p>
          <a:p>
            <a:pPr marL="863599" marR="0" lvl="1" indent="-431800" algn="l" defTabSz="914400" rtl="0" eaLnBrk="1" fontAlgn="auto" latinLnBrk="0" hangingPunct="1">
              <a:lnSpc>
                <a:spcPts val="5599"/>
              </a:lnSpc>
              <a:spcBef>
                <a:spcPts val="0"/>
              </a:spcBef>
              <a:spcAft>
                <a:spcPts val="0"/>
              </a:spcAft>
              <a:buClrTx/>
              <a:buSzTx/>
              <a:buFont typeface="Arial"/>
              <a:buChar char="•"/>
              <a:tabLst/>
              <a:defRPr/>
            </a:pPr>
            <a:r>
              <a:rPr lang="en-US" sz="1200">
                <a:solidFill>
                  <a:srgbClr val="FFFFFF"/>
                </a:solidFill>
                <a:latin typeface="Cardo"/>
              </a:rPr>
              <a:t>Nhóm chia tập train và test theo tỷ lệ 8/2. Tức là 800 bức ảnh cho tập train và 200 bức ảnh cho tập test.</a:t>
            </a:r>
          </a:p>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7</a:t>
            </a:fld>
            <a:endParaRPr lang="en-ID"/>
          </a:p>
        </p:txBody>
      </p:sp>
    </p:spTree>
    <p:extLst>
      <p:ext uri="{BB962C8B-B14F-4D97-AF65-F5344CB8AC3E}">
        <p14:creationId xmlns:p14="http://schemas.microsoft.com/office/powerpoint/2010/main" val="4042527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3599" lvl="1" indent="-431800">
              <a:lnSpc>
                <a:spcPts val="5599"/>
              </a:lnSpc>
              <a:buFont typeface="Arial"/>
              <a:buChar char="•"/>
            </a:pPr>
            <a:r>
              <a:rPr lang="en-US" sz="1200">
                <a:solidFill>
                  <a:srgbClr val="FFFFFF"/>
                </a:solidFill>
                <a:latin typeface="Cardo"/>
              </a:rPr>
              <a:t>Về độ đa dạng: mỗi bức ảnh có thế chứa hoặc không chứa ổ gà, có thể có nhiều hoặc ít hoặc không có phương tiện giao thông, các ổ gà được chụp từ nhiều khoảng cách và các góc độ khác nhau.</a:t>
            </a:r>
          </a:p>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8</a:t>
            </a:fld>
            <a:endParaRPr lang="en-ID"/>
          </a:p>
        </p:txBody>
      </p:sp>
    </p:spTree>
    <p:extLst>
      <p:ext uri="{BB962C8B-B14F-4D97-AF65-F5344CB8AC3E}">
        <p14:creationId xmlns:p14="http://schemas.microsoft.com/office/powerpoint/2010/main" val="79247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11</a:t>
            </a:fld>
            <a:endParaRPr lang="en-ID"/>
          </a:p>
        </p:txBody>
      </p:sp>
    </p:spTree>
    <p:extLst>
      <p:ext uri="{BB962C8B-B14F-4D97-AF65-F5344CB8AC3E}">
        <p14:creationId xmlns:p14="http://schemas.microsoft.com/office/powerpoint/2010/main" val="88923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Chi tiết cấu hình của Yolov4 là: từ dataset đầu vào, mô hình sẽ sử dụng CSPDarknet53 để trích xuất đặc trưng ảnh </a:t>
            </a:r>
            <a:r>
              <a:rPr lang="en-US"/>
              <a:t>--</a:t>
            </a:r>
            <a:r>
              <a:rPr lang="vi-VN"/>
              <a:t>và sử dụng SPP, PAN để thu thập các feature</a:t>
            </a:r>
            <a:r>
              <a:rPr lang="en-US"/>
              <a:t> map</a:t>
            </a:r>
            <a:r>
              <a:rPr lang="vi-VN"/>
              <a:t>,</a:t>
            </a:r>
            <a:r>
              <a:rPr lang="en-US"/>
              <a:t>--</a:t>
            </a:r>
            <a:r>
              <a:rPr lang="vi-VN"/>
              <a:t> sau đó sẽ dùng Yolov3 để nhận diện tọa độ của bounding box cũng như confidence score của class. </a:t>
            </a:r>
            <a:endParaRPr lang="en-US"/>
          </a:p>
        </p:txBody>
      </p:sp>
      <p:sp>
        <p:nvSpPr>
          <p:cNvPr id="4" name="Slide Number Placeholder 3"/>
          <p:cNvSpPr>
            <a:spLocks noGrp="1"/>
          </p:cNvSpPr>
          <p:nvPr>
            <p:ph type="sldNum" sz="quarter" idx="5"/>
          </p:nvPr>
        </p:nvSpPr>
        <p:spPr/>
        <p:txBody>
          <a:bodyPr/>
          <a:lstStyle/>
          <a:p>
            <a:fld id="{AFE83009-3E07-491E-9699-7FB4F68CC9E6}" type="slidenum">
              <a:rPr lang="en-ID" smtClean="0"/>
              <a:t>14</a:t>
            </a:fld>
            <a:endParaRPr lang="en-ID"/>
          </a:p>
        </p:txBody>
      </p:sp>
    </p:spTree>
    <p:extLst>
      <p:ext uri="{BB962C8B-B14F-4D97-AF65-F5344CB8AC3E}">
        <p14:creationId xmlns:p14="http://schemas.microsoft.com/office/powerpoint/2010/main" val="373814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Tác giả đã sử dụng một loạt kĩ thuật mới để tối ưu quá trình đào tạo. </a:t>
            </a:r>
          </a:p>
        </p:txBody>
      </p:sp>
      <p:sp>
        <p:nvSpPr>
          <p:cNvPr id="4" name="Slide Number Placeholder 3"/>
          <p:cNvSpPr>
            <a:spLocks noGrp="1"/>
          </p:cNvSpPr>
          <p:nvPr>
            <p:ph type="sldNum" sz="quarter" idx="5"/>
          </p:nvPr>
        </p:nvSpPr>
        <p:spPr/>
        <p:txBody>
          <a:bodyPr/>
          <a:lstStyle/>
          <a:p>
            <a:fld id="{AFE83009-3E07-491E-9699-7FB4F68CC9E6}" type="slidenum">
              <a:rPr lang="en-ID" smtClean="0"/>
              <a:t>15</a:t>
            </a:fld>
            <a:endParaRPr lang="en-ID"/>
          </a:p>
        </p:txBody>
      </p:sp>
    </p:spTree>
    <p:extLst>
      <p:ext uri="{BB962C8B-B14F-4D97-AF65-F5344CB8AC3E}">
        <p14:creationId xmlns:p14="http://schemas.microsoft.com/office/powerpoint/2010/main" val="2719365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Tác giả đã sử dụng một loạt kĩ thuật mới để tối ưu quá trình đào tạo. </a:t>
            </a:r>
          </a:p>
        </p:txBody>
      </p:sp>
      <p:sp>
        <p:nvSpPr>
          <p:cNvPr id="4" name="Slide Number Placeholder 3"/>
          <p:cNvSpPr>
            <a:spLocks noGrp="1"/>
          </p:cNvSpPr>
          <p:nvPr>
            <p:ph type="sldNum" sz="quarter" idx="5"/>
          </p:nvPr>
        </p:nvSpPr>
        <p:spPr/>
        <p:txBody>
          <a:bodyPr/>
          <a:lstStyle/>
          <a:p>
            <a:fld id="{AFE83009-3E07-491E-9699-7FB4F68CC9E6}" type="slidenum">
              <a:rPr lang="en-ID" smtClean="0"/>
              <a:t>16</a:t>
            </a:fld>
            <a:endParaRPr lang="en-ID"/>
          </a:p>
        </p:txBody>
      </p:sp>
    </p:spTree>
    <p:extLst>
      <p:ext uri="{BB962C8B-B14F-4D97-AF65-F5344CB8AC3E}">
        <p14:creationId xmlns:p14="http://schemas.microsoft.com/office/powerpoint/2010/main" val="71404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078437-11D6-4738-97CE-280FF8E15DF6}" type="datetime1">
              <a:rPr lang="en-US" smtClean="0"/>
              <a:t>6/30/2021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E5A3A-275A-496B-A3BE-6DBBC5CF3FD9}" type="datetime1">
              <a:rPr lang="en-US" smtClean="0"/>
              <a:t>6/30/2021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1C292-AA06-4DCB-8A53-721EFB046A84}" type="datetime1">
              <a:rPr lang="en-US" smtClean="0"/>
              <a:t>6/30/2021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ED845D-2E24-4417-8734-563293002315}" type="datetime1">
              <a:rPr lang="en-US" smtClean="0"/>
              <a:t>6/30/2021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8C0FA-A205-4DE5-A545-8268F32F2633}" type="datetime1">
              <a:rPr lang="en-US" smtClean="0"/>
              <a:t>6/30/2021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77BC83-5D33-404A-959F-46BBCD75EC15}" type="datetime1">
              <a:rPr lang="en-US" smtClean="0"/>
              <a:t>6/30/2021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CDCD81-6DD4-4205-9F64-4795522A6B5D}" type="datetime1">
              <a:rPr lang="en-US" smtClean="0"/>
              <a:t>6/30/2021</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D85EBF-53BE-4BAC-A1E4-4E04A20EFA20}" type="datetime1">
              <a:rPr lang="en-US" smtClean="0"/>
              <a:t>6/30/2021</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D06450-564A-47A5-AA13-D42599E39A1C}" type="datetime1">
              <a:rPr lang="en-US" smtClean="0"/>
              <a:t>6/30/2021</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34CED1-3B5E-45B9-BB57-E9454955620D}" type="datetime1">
              <a:rPr lang="en-US" smtClean="0"/>
              <a:t>6/30/2021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DEC98C-AD0F-4E7C-9855-A0EE7065EEF8}" type="datetime1">
              <a:rPr lang="en-US" smtClean="0"/>
              <a:t>6/30/2021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807CB-C1B6-423D-AB51-1AD72EE808D8}" type="datetime1">
              <a:rPr lang="en-US" smtClean="0"/>
              <a:t>6/30/2021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icurious.io/posts/tim-hieu-yolo-cho-phat-hien-vat-tu-v1-den-v5/?fbclid=IwAR3F0HfX9rVaWUrPTPEBOVoozXEXnBrfF2IIyc3N3MEWP_rsxSR2Rm85UY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_JlYf-9j8&amp;t=45s" TargetMode="Externa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AutoShape 2"/>
          <p:cNvSpPr/>
          <p:nvPr/>
        </p:nvSpPr>
        <p:spPr>
          <a:xfrm>
            <a:off x="11389133" y="0"/>
            <a:ext cx="6898867" cy="10287000"/>
          </a:xfrm>
          <a:prstGeom prst="rect">
            <a:avLst/>
          </a:prstGeom>
          <a:solidFill>
            <a:srgbClr val="FFFFFF"/>
          </a:solidFill>
        </p:spPr>
      </p:sp>
      <p:sp>
        <p:nvSpPr>
          <p:cNvPr id="3" name="TextBox 3"/>
          <p:cNvSpPr txBox="1"/>
          <p:nvPr/>
        </p:nvSpPr>
        <p:spPr>
          <a:xfrm>
            <a:off x="679068" y="575297"/>
            <a:ext cx="10140747" cy="5133667"/>
          </a:xfrm>
          <a:prstGeom prst="rect">
            <a:avLst/>
          </a:prstGeom>
        </p:spPr>
        <p:txBody>
          <a:bodyPr lIns="0" tIns="0" rIns="0" bIns="0" rtlCol="0" anchor="t">
            <a:spAutoFit/>
          </a:bodyPr>
          <a:lstStyle/>
          <a:p>
            <a:pPr algn="ctr">
              <a:lnSpc>
                <a:spcPts val="13666"/>
              </a:lnSpc>
            </a:pPr>
            <a:r>
              <a:rPr lang="en-US" sz="9762">
                <a:solidFill>
                  <a:srgbClr val="FFFFFF"/>
                </a:solidFill>
                <a:latin typeface="Francois One"/>
              </a:rPr>
              <a:t>Detect Potholes Using Deep Neural Networks</a:t>
            </a:r>
          </a:p>
        </p:txBody>
      </p:sp>
      <p:pic>
        <p:nvPicPr>
          <p:cNvPr id="4" name="Picture 4"/>
          <p:cNvPicPr>
            <a:picLocks noChangeAspect="1"/>
          </p:cNvPicPr>
          <p:nvPr/>
        </p:nvPicPr>
        <p:blipFill>
          <a:blip r:embed="rId2"/>
          <a:srcRect/>
          <a:stretch>
            <a:fillRect/>
          </a:stretch>
        </p:blipFill>
        <p:spPr>
          <a:xfrm>
            <a:off x="11913230" y="1397016"/>
            <a:ext cx="5850674" cy="7492968"/>
          </a:xfrm>
          <a:prstGeom prst="rect">
            <a:avLst/>
          </a:prstGeom>
        </p:spPr>
      </p:pic>
      <p:sp>
        <p:nvSpPr>
          <p:cNvPr id="5" name="TextBox 5"/>
          <p:cNvSpPr txBox="1"/>
          <p:nvPr/>
        </p:nvSpPr>
        <p:spPr>
          <a:xfrm>
            <a:off x="308669" y="7429500"/>
            <a:ext cx="5627613" cy="2527935"/>
          </a:xfrm>
          <a:prstGeom prst="rect">
            <a:avLst/>
          </a:prstGeom>
        </p:spPr>
        <p:txBody>
          <a:bodyPr wrap="square" lIns="0" tIns="0" rIns="0" bIns="0" rtlCol="0" anchor="t">
            <a:spAutoFit/>
          </a:bodyPr>
          <a:lstStyle/>
          <a:p>
            <a:pPr>
              <a:lnSpc>
                <a:spcPts val="5039"/>
              </a:lnSpc>
            </a:pPr>
            <a:r>
              <a:rPr lang="en-US" sz="3599" dirty="0">
                <a:solidFill>
                  <a:srgbClr val="FFFFFF"/>
                </a:solidFill>
                <a:latin typeface="Cardo Italics"/>
              </a:rPr>
              <a:t>Student: </a:t>
            </a:r>
          </a:p>
          <a:p>
            <a:pPr>
              <a:lnSpc>
                <a:spcPts val="5039"/>
              </a:lnSpc>
            </a:pPr>
            <a:r>
              <a:rPr lang="en-US" sz="3599" dirty="0">
                <a:solidFill>
                  <a:srgbClr val="FFFFFF"/>
                </a:solidFill>
                <a:latin typeface="Cardo Italics"/>
              </a:rPr>
              <a:t>18520689 Nguyễn Đức Hà</a:t>
            </a:r>
          </a:p>
          <a:p>
            <a:pPr>
              <a:lnSpc>
                <a:spcPts val="5039"/>
              </a:lnSpc>
            </a:pPr>
            <a:r>
              <a:rPr lang="en-US" sz="3599" dirty="0">
                <a:solidFill>
                  <a:srgbClr val="FFFFFF"/>
                </a:solidFill>
                <a:latin typeface="Cardo Italics"/>
              </a:rPr>
              <a:t>18520502 </a:t>
            </a:r>
            <a:r>
              <a:rPr lang="en-US" sz="3599" dirty="0" err="1">
                <a:solidFill>
                  <a:srgbClr val="FFFFFF"/>
                </a:solidFill>
                <a:latin typeface="Cardo Italics"/>
              </a:rPr>
              <a:t>Võ</a:t>
            </a:r>
            <a:r>
              <a:rPr lang="en-US" sz="3599" dirty="0">
                <a:solidFill>
                  <a:srgbClr val="FFFFFF"/>
                </a:solidFill>
                <a:latin typeface="Cardo Italics"/>
              </a:rPr>
              <a:t> Gia </a:t>
            </a:r>
            <a:r>
              <a:rPr lang="en-US" sz="3599" dirty="0" err="1">
                <a:solidFill>
                  <a:srgbClr val="FFFFFF"/>
                </a:solidFill>
                <a:latin typeface="Cardo Italics"/>
              </a:rPr>
              <a:t>Bảo</a:t>
            </a:r>
            <a:endParaRPr lang="en-US" sz="3599" dirty="0">
              <a:solidFill>
                <a:srgbClr val="FFFFFF"/>
              </a:solidFill>
              <a:latin typeface="Cardo Italics"/>
            </a:endParaRPr>
          </a:p>
          <a:p>
            <a:pPr>
              <a:lnSpc>
                <a:spcPts val="5039"/>
              </a:lnSpc>
              <a:spcBef>
                <a:spcPct val="0"/>
              </a:spcBef>
            </a:pPr>
            <a:r>
              <a:rPr lang="en-US" sz="3599" dirty="0">
                <a:solidFill>
                  <a:srgbClr val="FFFFFF"/>
                </a:solidFill>
                <a:latin typeface="Cardo Italics"/>
              </a:rPr>
              <a:t>18520548 Phan </a:t>
            </a:r>
            <a:r>
              <a:rPr lang="en-US" sz="3599" dirty="0" err="1">
                <a:solidFill>
                  <a:srgbClr val="FFFFFF"/>
                </a:solidFill>
                <a:latin typeface="Cardo Italics"/>
              </a:rPr>
              <a:t>Khắc</a:t>
            </a:r>
            <a:r>
              <a:rPr lang="en-US" sz="3599" dirty="0">
                <a:solidFill>
                  <a:srgbClr val="FFFFFF"/>
                </a:solidFill>
                <a:latin typeface="Cardo Italics"/>
              </a:rPr>
              <a:t> </a:t>
            </a:r>
            <a:r>
              <a:rPr lang="en-US" sz="3599" dirty="0" err="1">
                <a:solidFill>
                  <a:srgbClr val="FFFFFF"/>
                </a:solidFill>
                <a:latin typeface="Cardo Italics"/>
              </a:rPr>
              <a:t>Cường</a:t>
            </a:r>
            <a:endParaRPr lang="en-US" sz="3599" dirty="0">
              <a:solidFill>
                <a:srgbClr val="FFFFFF"/>
              </a:solidFill>
              <a:latin typeface="Cardo Italics"/>
            </a:endParaRPr>
          </a:p>
        </p:txBody>
      </p:sp>
      <p:sp>
        <p:nvSpPr>
          <p:cNvPr id="6" name="TextBox 6"/>
          <p:cNvSpPr txBox="1"/>
          <p:nvPr/>
        </p:nvSpPr>
        <p:spPr>
          <a:xfrm>
            <a:off x="308669" y="6523892"/>
            <a:ext cx="8211620" cy="688975"/>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Cardo Italics"/>
              </a:rPr>
              <a:t>Lecture: Lê Minh Hưng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549992" y="2019300"/>
            <a:ext cx="15209036" cy="5240769"/>
          </a:xfrm>
          <a:prstGeom prst="rect">
            <a:avLst/>
          </a:prstGeom>
        </p:spPr>
      </p:pic>
      <p:sp>
        <p:nvSpPr>
          <p:cNvPr id="3" name="TextBox 3"/>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 Yolo</a:t>
            </a:r>
          </a:p>
        </p:txBody>
      </p:sp>
      <p:sp>
        <p:nvSpPr>
          <p:cNvPr id="7" name="TextBox 6">
            <a:extLst>
              <a:ext uri="{FF2B5EF4-FFF2-40B4-BE49-F238E27FC236}">
                <a16:creationId xmlns:a16="http://schemas.microsoft.com/office/drawing/2014/main" id="{6BC5FBB6-0E2B-4E00-8363-C05F68EF2A17}"/>
              </a:ext>
            </a:extLst>
          </p:cNvPr>
          <p:cNvSpPr txBox="1"/>
          <p:nvPr/>
        </p:nvSpPr>
        <p:spPr>
          <a:xfrm>
            <a:off x="1549992" y="8142357"/>
            <a:ext cx="13182600" cy="707886"/>
          </a:xfrm>
          <a:prstGeom prst="rect">
            <a:avLst/>
          </a:prstGeom>
          <a:noFill/>
        </p:spPr>
        <p:txBody>
          <a:bodyPr wrap="square">
            <a:spAutoFit/>
          </a:bodyPr>
          <a:lstStyle/>
          <a:p>
            <a:r>
              <a:rPr lang="en-US" sz="4000">
                <a:solidFill>
                  <a:schemeClr val="bg1"/>
                </a:solidFill>
                <a:latin typeface="Cardo" panose="020B0604020202020204" charset="-79"/>
                <a:ea typeface="Cardo" panose="020B0604020202020204" charset="-79"/>
                <a:cs typeface="Cardo" panose="020B0604020202020204" charset="-79"/>
              </a:rPr>
              <a:t>Tổng số output của ảnh: </a:t>
            </a:r>
            <a:r>
              <a:rPr lang="vi-VN" sz="4000" b="1" i="1">
                <a:solidFill>
                  <a:srgbClr val="FFFF00"/>
                </a:solidFill>
                <a:latin typeface="Cardo" panose="020B0604020202020204" charset="-79"/>
                <a:ea typeface="Cardo" panose="020B0604020202020204" charset="-79"/>
                <a:cs typeface="Cardo" panose="020B0604020202020204" charset="-79"/>
              </a:rPr>
              <a:t>S</a:t>
            </a:r>
            <a:r>
              <a:rPr lang="en-US" sz="4000" i="1">
                <a:solidFill>
                  <a:srgbClr val="FFFF00"/>
                </a:solidFill>
                <a:latin typeface="Cardo" panose="020B0604020202020204" charset="-79"/>
                <a:ea typeface="Cardo" panose="020B0604020202020204" charset="-79"/>
                <a:cs typeface="Cardo" panose="020B0604020202020204" charset="-79"/>
              </a:rPr>
              <a:t>  </a:t>
            </a:r>
            <a:r>
              <a:rPr lang="vi-VN" sz="4000">
                <a:solidFill>
                  <a:srgbClr val="FFFF00"/>
                </a:solidFill>
                <a:latin typeface="Cardo" panose="020B0604020202020204" charset="-79"/>
                <a:ea typeface="Cardo" panose="020B0604020202020204" charset="-79"/>
                <a:cs typeface="Cardo" panose="020B0604020202020204" charset="-79"/>
              </a:rPr>
              <a:t>×</a:t>
            </a:r>
            <a:r>
              <a:rPr lang="en-US" sz="4000" i="1">
                <a:solidFill>
                  <a:srgbClr val="FFFF00"/>
                </a:solidFill>
                <a:latin typeface="Cardo" panose="020B0604020202020204" charset="-79"/>
                <a:ea typeface="Cardo" panose="020B0604020202020204" charset="-79"/>
                <a:cs typeface="Cardo" panose="020B0604020202020204" charset="-79"/>
              </a:rPr>
              <a:t> </a:t>
            </a:r>
            <a:r>
              <a:rPr lang="vi-VN" sz="4000" b="1" i="1">
                <a:solidFill>
                  <a:srgbClr val="FFFF00"/>
                </a:solidFill>
                <a:latin typeface="Cardo" panose="020B0604020202020204" charset="-79"/>
                <a:ea typeface="Cardo" panose="020B0604020202020204" charset="-79"/>
                <a:cs typeface="Cardo" panose="020B0604020202020204" charset="-79"/>
              </a:rPr>
              <a:t>S</a:t>
            </a:r>
            <a:r>
              <a:rPr lang="en-US" sz="4000" b="1" i="1">
                <a:solidFill>
                  <a:srgbClr val="FFFF00"/>
                </a:solidFill>
                <a:latin typeface="Cardo" panose="020B0604020202020204" charset="-79"/>
                <a:ea typeface="Cardo" panose="020B0604020202020204" charset="-79"/>
                <a:cs typeface="Cardo" panose="020B0604020202020204" charset="-79"/>
              </a:rPr>
              <a:t>  </a:t>
            </a:r>
            <a:r>
              <a:rPr lang="vi-VN" sz="4000">
                <a:solidFill>
                  <a:srgbClr val="FFFF00"/>
                </a:solidFill>
                <a:latin typeface="Cardo" panose="020B0604020202020204" charset="-79"/>
                <a:ea typeface="Cardo" panose="020B0604020202020204" charset="-79"/>
                <a:cs typeface="Cardo" panose="020B0604020202020204" charset="-79"/>
              </a:rPr>
              <a:t>×</a:t>
            </a:r>
            <a:r>
              <a:rPr lang="en-US" sz="4000">
                <a:solidFill>
                  <a:srgbClr val="FFFF00"/>
                </a:solidFill>
                <a:latin typeface="Cardo" panose="020B0604020202020204" charset="-79"/>
                <a:ea typeface="Cardo" panose="020B0604020202020204" charset="-79"/>
                <a:cs typeface="Cardo" panose="020B0604020202020204" charset="-79"/>
              </a:rPr>
              <a:t> </a:t>
            </a:r>
            <a:r>
              <a:rPr lang="vi-VN" sz="4000">
                <a:solidFill>
                  <a:srgbClr val="FFFF00"/>
                </a:solidFill>
                <a:latin typeface="Cardo" panose="020B0604020202020204" charset="-79"/>
                <a:ea typeface="Cardo" panose="020B0604020202020204" charset="-79"/>
                <a:cs typeface="Cardo" panose="020B0604020202020204" charset="-79"/>
              </a:rPr>
              <a:t>(</a:t>
            </a:r>
            <a:r>
              <a:rPr lang="en-US" sz="4000">
                <a:solidFill>
                  <a:srgbClr val="FFFF00"/>
                </a:solidFill>
                <a:latin typeface="Cardo" panose="020B0604020202020204" charset="-79"/>
                <a:ea typeface="Cardo" panose="020B0604020202020204" charset="-79"/>
                <a:cs typeface="Cardo" panose="020B0604020202020204" charset="-79"/>
              </a:rPr>
              <a:t> </a:t>
            </a:r>
            <a:r>
              <a:rPr lang="vi-VN" sz="4000">
                <a:solidFill>
                  <a:srgbClr val="FFFF00"/>
                </a:solidFill>
                <a:latin typeface="Cardo" panose="020B0604020202020204" charset="-79"/>
                <a:ea typeface="Cardo" panose="020B0604020202020204" charset="-79"/>
                <a:cs typeface="Cardo" panose="020B0604020202020204" charset="-79"/>
              </a:rPr>
              <a:t>5</a:t>
            </a:r>
            <a:r>
              <a:rPr lang="en-US" sz="4000">
                <a:solidFill>
                  <a:srgbClr val="FFFF00"/>
                </a:solidFill>
                <a:latin typeface="Cardo" panose="020B0604020202020204" charset="-79"/>
                <a:ea typeface="Cardo" panose="020B0604020202020204" charset="-79"/>
                <a:cs typeface="Cardo" panose="020B0604020202020204" charset="-79"/>
              </a:rPr>
              <a:t> </a:t>
            </a:r>
            <a:r>
              <a:rPr lang="vi-VN" sz="4000">
                <a:solidFill>
                  <a:srgbClr val="FFFF00"/>
                </a:solidFill>
                <a:latin typeface="Cardo" panose="020B0604020202020204" charset="-79"/>
                <a:ea typeface="Cardo" panose="020B0604020202020204" charset="-79"/>
                <a:cs typeface="Cardo" panose="020B0604020202020204" charset="-79"/>
              </a:rPr>
              <a:t>×</a:t>
            </a:r>
            <a:r>
              <a:rPr lang="en-US" sz="4000">
                <a:solidFill>
                  <a:srgbClr val="FFFF00"/>
                </a:solidFill>
                <a:latin typeface="Cardo" panose="020B0604020202020204" charset="-79"/>
                <a:ea typeface="Cardo" panose="020B0604020202020204" charset="-79"/>
                <a:cs typeface="Cardo" panose="020B0604020202020204" charset="-79"/>
              </a:rPr>
              <a:t> </a:t>
            </a:r>
            <a:r>
              <a:rPr lang="en-US" sz="4000" b="1" i="1">
                <a:solidFill>
                  <a:srgbClr val="FFFF00"/>
                </a:solidFill>
                <a:latin typeface="Cardo" panose="020B0604020202020204" charset="-79"/>
                <a:ea typeface="Cardo" panose="020B0604020202020204" charset="-79"/>
                <a:cs typeface="Cardo" panose="020B0604020202020204" charset="-79"/>
              </a:rPr>
              <a:t>B  </a:t>
            </a:r>
            <a:r>
              <a:rPr lang="vi-VN" sz="4000">
                <a:solidFill>
                  <a:srgbClr val="FFFF00"/>
                </a:solidFill>
                <a:latin typeface="Cardo" panose="020B0604020202020204" charset="-79"/>
                <a:ea typeface="Cardo" panose="020B0604020202020204" charset="-79"/>
                <a:cs typeface="Cardo" panose="020B0604020202020204" charset="-79"/>
              </a:rPr>
              <a:t>+</a:t>
            </a:r>
            <a:r>
              <a:rPr lang="en-US" sz="4000">
                <a:solidFill>
                  <a:srgbClr val="FFFF00"/>
                </a:solidFill>
                <a:latin typeface="Cardo" panose="020B0604020202020204" charset="-79"/>
                <a:ea typeface="Cardo" panose="020B0604020202020204" charset="-79"/>
                <a:cs typeface="Cardo" panose="020B0604020202020204" charset="-79"/>
              </a:rPr>
              <a:t> </a:t>
            </a:r>
            <a:r>
              <a:rPr lang="en-US" sz="4000" b="1" i="1">
                <a:solidFill>
                  <a:srgbClr val="FFFF00"/>
                </a:solidFill>
                <a:latin typeface="Cardo" panose="020B0604020202020204" charset="-79"/>
                <a:ea typeface="Cardo" panose="020B0604020202020204" charset="-79"/>
                <a:cs typeface="Cardo" panose="020B0604020202020204" charset="-79"/>
              </a:rPr>
              <a:t>C  </a:t>
            </a:r>
            <a:r>
              <a:rPr lang="vi-VN" sz="4000">
                <a:solidFill>
                  <a:srgbClr val="FFFF00"/>
                </a:solidFill>
                <a:latin typeface="Cardo" panose="020B0604020202020204" charset="-79"/>
                <a:ea typeface="Cardo" panose="020B0604020202020204" charset="-79"/>
                <a:cs typeface="Cardo" panose="020B0604020202020204" charset="-79"/>
              </a:rPr>
              <a:t>)</a:t>
            </a:r>
            <a:endParaRPr lang="en-US" sz="4000">
              <a:solidFill>
                <a:srgbClr val="FFFF00"/>
              </a:solidFill>
              <a:latin typeface="Cardo" panose="020B0604020202020204" charset="-79"/>
              <a:ea typeface="Cardo" panose="020B0604020202020204" charset="-79"/>
              <a:cs typeface="Cardo" panose="020B0604020202020204" charset="-79"/>
            </a:endParaRPr>
          </a:p>
        </p:txBody>
      </p:sp>
      <p:sp>
        <p:nvSpPr>
          <p:cNvPr id="6" name="TextBox 5">
            <a:extLst>
              <a:ext uri="{FF2B5EF4-FFF2-40B4-BE49-F238E27FC236}">
                <a16:creationId xmlns:a16="http://schemas.microsoft.com/office/drawing/2014/main" id="{55FA573A-0FCA-4095-B419-89A471733E9C}"/>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9</a:t>
            </a:r>
            <a:endParaRPr lang="en-ID" sz="2000" b="1"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9BDB30AA-9A0D-4584-BED4-7E4A49BCC823}"/>
              </a:ext>
            </a:extLst>
          </p:cNvPr>
          <p:cNvSpPr/>
          <p:nvPr/>
        </p:nvSpPr>
        <p:spPr>
          <a:xfrm>
            <a:off x="0" y="9917668"/>
            <a:ext cx="7618752" cy="369332"/>
          </a:xfrm>
          <a:prstGeom prst="rect">
            <a:avLst/>
          </a:prstGeom>
        </p:spPr>
        <p:txBody>
          <a:bodyPr wrap="none">
            <a:spAutoFit/>
          </a:bodyPr>
          <a:lstStyle/>
          <a:p>
            <a:r>
              <a:rPr lang="en-ID" dirty="0" err="1">
                <a:hlinkClick r:id="rId4"/>
              </a:rPr>
              <a:t>Tìm</a:t>
            </a:r>
            <a:r>
              <a:rPr lang="en-ID" dirty="0">
                <a:hlinkClick r:id="rId4"/>
              </a:rPr>
              <a:t> </a:t>
            </a:r>
            <a:r>
              <a:rPr lang="en-ID" dirty="0" err="1">
                <a:hlinkClick r:id="rId4"/>
              </a:rPr>
              <a:t>hiểu</a:t>
            </a:r>
            <a:r>
              <a:rPr lang="en-ID" dirty="0">
                <a:hlinkClick r:id="rId4"/>
              </a:rPr>
              <a:t> </a:t>
            </a:r>
            <a:r>
              <a:rPr lang="en-ID" dirty="0" err="1">
                <a:hlinkClick r:id="rId4"/>
              </a:rPr>
              <a:t>mô</a:t>
            </a:r>
            <a:r>
              <a:rPr lang="en-ID" dirty="0">
                <a:hlinkClick r:id="rId4"/>
              </a:rPr>
              <a:t> </a:t>
            </a:r>
            <a:r>
              <a:rPr lang="en-ID" dirty="0" err="1">
                <a:hlinkClick r:id="rId4"/>
              </a:rPr>
              <a:t>hình</a:t>
            </a:r>
            <a:r>
              <a:rPr lang="en-ID" dirty="0">
                <a:hlinkClick r:id="rId4"/>
              </a:rPr>
              <a:t> YOLO </a:t>
            </a:r>
            <a:r>
              <a:rPr lang="en-ID" dirty="0" err="1">
                <a:hlinkClick r:id="rId4"/>
              </a:rPr>
              <a:t>cho</a:t>
            </a:r>
            <a:r>
              <a:rPr lang="en-ID" dirty="0">
                <a:hlinkClick r:id="rId4"/>
              </a:rPr>
              <a:t> </a:t>
            </a:r>
            <a:r>
              <a:rPr lang="en-ID" dirty="0" err="1">
                <a:hlinkClick r:id="rId4"/>
              </a:rPr>
              <a:t>phát</a:t>
            </a:r>
            <a:r>
              <a:rPr lang="en-ID" dirty="0">
                <a:hlinkClick r:id="rId4"/>
              </a:rPr>
              <a:t> </a:t>
            </a:r>
            <a:r>
              <a:rPr lang="en-ID" dirty="0" err="1">
                <a:hlinkClick r:id="rId4"/>
              </a:rPr>
              <a:t>hiện</a:t>
            </a:r>
            <a:r>
              <a:rPr lang="en-ID" dirty="0">
                <a:hlinkClick r:id="rId4"/>
              </a:rPr>
              <a:t> </a:t>
            </a:r>
            <a:r>
              <a:rPr lang="en-ID" dirty="0" err="1">
                <a:hlinkClick r:id="rId4"/>
              </a:rPr>
              <a:t>vật</a:t>
            </a:r>
            <a:r>
              <a:rPr lang="en-ID" dirty="0">
                <a:hlinkClick r:id="rId4"/>
              </a:rPr>
              <a:t> - </a:t>
            </a:r>
            <a:r>
              <a:rPr lang="en-ID" dirty="0" err="1">
                <a:hlinkClick r:id="rId4"/>
              </a:rPr>
              <a:t>Từ</a:t>
            </a:r>
            <a:r>
              <a:rPr lang="en-ID" dirty="0">
                <a:hlinkClick r:id="rId4"/>
              </a:rPr>
              <a:t> YOLOv1 </a:t>
            </a:r>
            <a:r>
              <a:rPr lang="en-ID" dirty="0" err="1">
                <a:hlinkClick r:id="rId4"/>
              </a:rPr>
              <a:t>đến</a:t>
            </a:r>
            <a:r>
              <a:rPr lang="en-ID" dirty="0">
                <a:hlinkClick r:id="rId4"/>
              </a:rPr>
              <a:t> YOLOv5 | AI Curious</a:t>
            </a:r>
            <a:endParaRPr lang="en-ID"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6800" y="2088999"/>
            <a:ext cx="6793303" cy="6774167"/>
          </a:xfrm>
          <a:prstGeom prst="rect">
            <a:avLst/>
          </a:prstGeom>
        </p:spPr>
      </p:pic>
      <p:pic>
        <p:nvPicPr>
          <p:cNvPr id="3" name="Picture 3"/>
          <p:cNvPicPr>
            <a:picLocks noChangeAspect="1"/>
          </p:cNvPicPr>
          <p:nvPr/>
        </p:nvPicPr>
        <p:blipFill>
          <a:blip r:embed="rId3"/>
          <a:srcRect/>
          <a:stretch>
            <a:fillRect/>
          </a:stretch>
        </p:blipFill>
        <p:spPr>
          <a:xfrm>
            <a:off x="10171552" y="6119579"/>
            <a:ext cx="4966603" cy="3698693"/>
          </a:xfrm>
          <a:prstGeom prst="rect">
            <a:avLst/>
          </a:prstGeom>
        </p:spPr>
      </p:pic>
      <p:sp>
        <p:nvSpPr>
          <p:cNvPr id="4" name="TextBox 4"/>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 Yolo</a:t>
            </a:r>
          </a:p>
        </p:txBody>
      </p:sp>
      <p:sp>
        <p:nvSpPr>
          <p:cNvPr id="5" name="TextBox 5"/>
          <p:cNvSpPr txBox="1"/>
          <p:nvPr/>
        </p:nvSpPr>
        <p:spPr>
          <a:xfrm>
            <a:off x="1905000" y="9156552"/>
            <a:ext cx="6241930" cy="661720"/>
          </a:xfrm>
          <a:prstGeom prst="rect">
            <a:avLst/>
          </a:prstGeom>
        </p:spPr>
        <p:txBody>
          <a:bodyPr lIns="0" tIns="0" rIns="0" bIns="0" rtlCol="0" anchor="t">
            <a:spAutoFit/>
          </a:bodyPr>
          <a:lstStyle/>
          <a:p>
            <a:pPr>
              <a:lnSpc>
                <a:spcPts val="5600"/>
              </a:lnSpc>
              <a:spcBef>
                <a:spcPct val="0"/>
              </a:spcBef>
            </a:pPr>
            <a:r>
              <a:rPr lang="en-US" sz="3200">
                <a:solidFill>
                  <a:srgbClr val="FFFFFF"/>
                </a:solidFill>
                <a:latin typeface="Cardo"/>
              </a:rPr>
              <a:t>a, b là tâm của bounding box.</a:t>
            </a:r>
          </a:p>
        </p:txBody>
      </p:sp>
      <p:sp>
        <p:nvSpPr>
          <p:cNvPr id="6" name="TextBox 6"/>
          <p:cNvSpPr txBox="1"/>
          <p:nvPr/>
        </p:nvSpPr>
        <p:spPr>
          <a:xfrm>
            <a:off x="9354207" y="2360927"/>
            <a:ext cx="6241930" cy="688975"/>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Cardo"/>
              </a:rPr>
              <a:t>Số grid cell: 7 x 7 </a:t>
            </a:r>
          </a:p>
        </p:txBody>
      </p:sp>
      <p:sp>
        <p:nvSpPr>
          <p:cNvPr id="7" name="TextBox 7"/>
          <p:cNvSpPr txBox="1"/>
          <p:nvPr/>
        </p:nvSpPr>
        <p:spPr>
          <a:xfrm>
            <a:off x="8760769" y="3414770"/>
            <a:ext cx="9527231" cy="661720"/>
          </a:xfrm>
          <a:prstGeom prst="rect">
            <a:avLst/>
          </a:prstGeom>
        </p:spPr>
        <p:txBody>
          <a:bodyPr wrap="square" lIns="0" tIns="0" rIns="0" bIns="0" rtlCol="0" anchor="t">
            <a:spAutoFit/>
          </a:bodyPr>
          <a:lstStyle/>
          <a:p>
            <a:pPr>
              <a:lnSpc>
                <a:spcPts val="5600"/>
              </a:lnSpc>
              <a:spcBef>
                <a:spcPct val="0"/>
              </a:spcBef>
            </a:pPr>
            <a:r>
              <a:rPr lang="en-US" sz="3200">
                <a:solidFill>
                  <a:srgbClr val="FFFFFF"/>
                </a:solidFill>
                <a:latin typeface="Cardo"/>
              </a:rPr>
              <a:t>y = [x1, y1, w1, h1, P1, x2, y2, w2, h2, P2, c1, c2, c3]</a:t>
            </a:r>
          </a:p>
        </p:txBody>
      </p:sp>
      <p:sp>
        <p:nvSpPr>
          <p:cNvPr id="8" name="TextBox 8"/>
          <p:cNvSpPr txBox="1"/>
          <p:nvPr/>
        </p:nvSpPr>
        <p:spPr>
          <a:xfrm>
            <a:off x="9372600" y="4785845"/>
            <a:ext cx="7498365" cy="688975"/>
          </a:xfrm>
          <a:prstGeom prst="rect">
            <a:avLst/>
          </a:prstGeom>
        </p:spPr>
        <p:txBody>
          <a:bodyPr lIns="0" tIns="0" rIns="0" bIns="0" rtlCol="0" anchor="t">
            <a:spAutoFit/>
          </a:bodyPr>
          <a:lstStyle/>
          <a:p>
            <a:pPr>
              <a:lnSpc>
                <a:spcPts val="5600"/>
              </a:lnSpc>
              <a:spcBef>
                <a:spcPct val="0"/>
              </a:spcBef>
            </a:pPr>
            <a:r>
              <a:rPr lang="en-US" sz="4000" dirty="0">
                <a:solidFill>
                  <a:srgbClr val="FFFFFF"/>
                </a:solidFill>
                <a:latin typeface="Cardo"/>
              </a:rPr>
              <a:t>P1 = </a:t>
            </a:r>
            <a:r>
              <a:rPr lang="en-US" sz="4000" b="1" i="1" dirty="0" err="1">
                <a:solidFill>
                  <a:srgbClr val="FFFFFF"/>
                </a:solidFill>
                <a:latin typeface="Cardo"/>
              </a:rPr>
              <a:t>Pr</a:t>
            </a:r>
            <a:r>
              <a:rPr lang="en-US" sz="4000" b="1" i="1" dirty="0">
                <a:solidFill>
                  <a:srgbClr val="FFFFFF"/>
                </a:solidFill>
                <a:latin typeface="Cardo"/>
              </a:rPr>
              <a:t>(obj)  </a:t>
            </a:r>
            <a:r>
              <a:rPr lang="en-US" sz="4000" dirty="0">
                <a:solidFill>
                  <a:srgbClr val="FFFFFF"/>
                </a:solidFill>
                <a:latin typeface="Cardo"/>
              </a:rPr>
              <a:t>x </a:t>
            </a:r>
            <a:r>
              <a:rPr lang="en-US" sz="4000" b="1" i="1" dirty="0" err="1">
                <a:solidFill>
                  <a:srgbClr val="FFFFFF"/>
                </a:solidFill>
                <a:latin typeface="Cardo"/>
              </a:rPr>
              <a:t>IoU</a:t>
            </a:r>
            <a:r>
              <a:rPr lang="en-US" sz="4000" b="1" i="1" dirty="0">
                <a:solidFill>
                  <a:srgbClr val="FFFFFF"/>
                </a:solidFill>
                <a:latin typeface="Cardo"/>
              </a:rPr>
              <a:t>(</a:t>
            </a:r>
            <a:r>
              <a:rPr lang="en-US" sz="4000" b="1" i="1" dirty="0" err="1">
                <a:solidFill>
                  <a:srgbClr val="FFFFFF"/>
                </a:solidFill>
                <a:latin typeface="Cardo"/>
              </a:rPr>
              <a:t>pred,truth</a:t>
            </a:r>
            <a:r>
              <a:rPr lang="en-US" sz="4000" b="1" i="1" dirty="0">
                <a:solidFill>
                  <a:srgbClr val="FFFFFF"/>
                </a:solidFill>
                <a:latin typeface="Cardo"/>
              </a:rPr>
              <a:t>)</a:t>
            </a:r>
          </a:p>
        </p:txBody>
      </p:sp>
      <p:sp>
        <p:nvSpPr>
          <p:cNvPr id="10" name="TextBox 9">
            <a:extLst>
              <a:ext uri="{FF2B5EF4-FFF2-40B4-BE49-F238E27FC236}">
                <a16:creationId xmlns:a16="http://schemas.microsoft.com/office/drawing/2014/main" id="{1C5403AA-2578-4738-81CF-13918B648A82}"/>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10</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grpSp>
        <p:nvGrpSpPr>
          <p:cNvPr id="2" name="Group 2"/>
          <p:cNvGrpSpPr/>
          <p:nvPr/>
        </p:nvGrpSpPr>
        <p:grpSpPr>
          <a:xfrm>
            <a:off x="1068746" y="4350630"/>
            <a:ext cx="4492993" cy="1821002"/>
            <a:chOff x="0" y="0"/>
            <a:chExt cx="2228699" cy="903287"/>
          </a:xfrm>
        </p:grpSpPr>
        <p:sp>
          <p:nvSpPr>
            <p:cNvPr id="3" name="Freeform 3"/>
            <p:cNvSpPr/>
            <p:nvPr/>
          </p:nvSpPr>
          <p:spPr>
            <a:xfrm>
              <a:off x="92710" y="106680"/>
              <a:ext cx="2124559" cy="783908"/>
            </a:xfrm>
            <a:custGeom>
              <a:avLst/>
              <a:gdLst/>
              <a:ahLst/>
              <a:cxnLst/>
              <a:rect l="l" t="t" r="r" b="b"/>
              <a:pathLst>
                <a:path w="2124559" h="783908">
                  <a:moveTo>
                    <a:pt x="2097889" y="594677"/>
                  </a:moveTo>
                  <a:cubicBezTo>
                    <a:pt x="2097889" y="682307"/>
                    <a:pt x="2021689" y="753427"/>
                    <a:pt x="1940409" y="753427"/>
                  </a:cubicBezTo>
                  <a:lnTo>
                    <a:pt x="66040" y="753427"/>
                  </a:lnTo>
                  <a:cubicBezTo>
                    <a:pt x="43180" y="753427"/>
                    <a:pt x="20320" y="748347"/>
                    <a:pt x="0" y="739458"/>
                  </a:cubicBezTo>
                  <a:cubicBezTo>
                    <a:pt x="26670" y="767397"/>
                    <a:pt x="63500" y="783908"/>
                    <a:pt x="107668" y="783908"/>
                  </a:cubicBezTo>
                  <a:lnTo>
                    <a:pt x="1978509" y="783908"/>
                  </a:lnTo>
                  <a:cubicBezTo>
                    <a:pt x="2058519" y="783908"/>
                    <a:pt x="2124559" y="717867"/>
                    <a:pt x="2124559" y="637857"/>
                  </a:cubicBezTo>
                  <a:lnTo>
                    <a:pt x="2124559" y="95250"/>
                  </a:lnTo>
                  <a:cubicBezTo>
                    <a:pt x="2124559" y="58420"/>
                    <a:pt x="2110589" y="25400"/>
                    <a:pt x="2088999" y="0"/>
                  </a:cubicBezTo>
                  <a:cubicBezTo>
                    <a:pt x="2095349" y="16510"/>
                    <a:pt x="2097889" y="34290"/>
                    <a:pt x="2097889" y="52070"/>
                  </a:cubicBezTo>
                  <a:lnTo>
                    <a:pt x="2097889" y="594677"/>
                  </a:lnTo>
                  <a:lnTo>
                    <a:pt x="2097889" y="594677"/>
                  </a:lnTo>
                  <a:close/>
                </a:path>
              </a:pathLst>
            </a:custGeom>
            <a:solidFill>
              <a:srgbClr val="9AA7B2"/>
            </a:solidFill>
          </p:spPr>
        </p:sp>
        <p:sp>
          <p:nvSpPr>
            <p:cNvPr id="4" name="Freeform 4"/>
            <p:cNvSpPr/>
            <p:nvPr/>
          </p:nvSpPr>
          <p:spPr>
            <a:xfrm>
              <a:off x="12700" y="12700"/>
              <a:ext cx="2163929" cy="834707"/>
            </a:xfrm>
            <a:custGeom>
              <a:avLst/>
              <a:gdLst/>
              <a:ahLst/>
              <a:cxnLst/>
              <a:rect l="l" t="t" r="r" b="b"/>
              <a:pathLst>
                <a:path w="2163929" h="834707">
                  <a:moveTo>
                    <a:pt x="146050" y="834707"/>
                  </a:moveTo>
                  <a:lnTo>
                    <a:pt x="2017879" y="834707"/>
                  </a:lnTo>
                  <a:cubicBezTo>
                    <a:pt x="2097889" y="834707"/>
                    <a:pt x="2163929" y="768667"/>
                    <a:pt x="2163929" y="688657"/>
                  </a:cubicBezTo>
                  <a:lnTo>
                    <a:pt x="2163929" y="146050"/>
                  </a:lnTo>
                  <a:cubicBezTo>
                    <a:pt x="2163929" y="66040"/>
                    <a:pt x="2097889" y="0"/>
                    <a:pt x="2017879" y="0"/>
                  </a:cubicBezTo>
                  <a:lnTo>
                    <a:pt x="146050" y="0"/>
                  </a:lnTo>
                  <a:cubicBezTo>
                    <a:pt x="66040" y="0"/>
                    <a:pt x="0" y="66040"/>
                    <a:pt x="0" y="146050"/>
                  </a:cubicBezTo>
                  <a:lnTo>
                    <a:pt x="0" y="688657"/>
                  </a:lnTo>
                  <a:cubicBezTo>
                    <a:pt x="0" y="769937"/>
                    <a:pt x="66040" y="834707"/>
                    <a:pt x="146050" y="834707"/>
                  </a:cubicBezTo>
                  <a:close/>
                </a:path>
              </a:pathLst>
            </a:custGeom>
            <a:solidFill>
              <a:srgbClr val="C7D0D8"/>
            </a:solidFill>
          </p:spPr>
        </p:sp>
        <p:sp>
          <p:nvSpPr>
            <p:cNvPr id="5" name="Freeform 5"/>
            <p:cNvSpPr/>
            <p:nvPr/>
          </p:nvSpPr>
          <p:spPr>
            <a:xfrm>
              <a:off x="0" y="0"/>
              <a:ext cx="2228699" cy="903288"/>
            </a:xfrm>
            <a:custGeom>
              <a:avLst/>
              <a:gdLst/>
              <a:ahLst/>
              <a:cxnLst/>
              <a:rect l="l" t="t" r="r" b="b"/>
              <a:pathLst>
                <a:path w="2228699" h="903288">
                  <a:moveTo>
                    <a:pt x="2165199" y="74930"/>
                  </a:moveTo>
                  <a:cubicBezTo>
                    <a:pt x="2137259" y="30480"/>
                    <a:pt x="2087729" y="0"/>
                    <a:pt x="2030579" y="0"/>
                  </a:cubicBezTo>
                  <a:lnTo>
                    <a:pt x="158750" y="0"/>
                  </a:lnTo>
                  <a:cubicBezTo>
                    <a:pt x="71120" y="0"/>
                    <a:pt x="0" y="71120"/>
                    <a:pt x="0" y="158750"/>
                  </a:cubicBezTo>
                  <a:lnTo>
                    <a:pt x="0" y="701357"/>
                  </a:lnTo>
                  <a:cubicBezTo>
                    <a:pt x="0" y="753427"/>
                    <a:pt x="25400" y="799147"/>
                    <a:pt x="63500" y="828357"/>
                  </a:cubicBezTo>
                  <a:cubicBezTo>
                    <a:pt x="91440" y="872807"/>
                    <a:pt x="140970" y="903288"/>
                    <a:pt x="202199" y="903288"/>
                  </a:cubicBezTo>
                  <a:lnTo>
                    <a:pt x="2069949" y="903288"/>
                  </a:lnTo>
                  <a:cubicBezTo>
                    <a:pt x="2157579" y="903288"/>
                    <a:pt x="2228699" y="832168"/>
                    <a:pt x="2228699" y="744537"/>
                  </a:cubicBezTo>
                  <a:lnTo>
                    <a:pt x="2228699" y="201930"/>
                  </a:lnTo>
                  <a:cubicBezTo>
                    <a:pt x="2228699" y="149860"/>
                    <a:pt x="2203299" y="104140"/>
                    <a:pt x="2165199" y="74930"/>
                  </a:cubicBezTo>
                  <a:close/>
                  <a:moveTo>
                    <a:pt x="12700" y="701357"/>
                  </a:moveTo>
                  <a:lnTo>
                    <a:pt x="12700" y="158750"/>
                  </a:lnTo>
                  <a:cubicBezTo>
                    <a:pt x="12700" y="78740"/>
                    <a:pt x="78740" y="12700"/>
                    <a:pt x="158750" y="12700"/>
                  </a:cubicBezTo>
                  <a:lnTo>
                    <a:pt x="2030579" y="12700"/>
                  </a:lnTo>
                  <a:cubicBezTo>
                    <a:pt x="2110589" y="12700"/>
                    <a:pt x="2176629" y="78740"/>
                    <a:pt x="2176629" y="158750"/>
                  </a:cubicBezTo>
                  <a:lnTo>
                    <a:pt x="2176629" y="701357"/>
                  </a:lnTo>
                  <a:cubicBezTo>
                    <a:pt x="2176629" y="781367"/>
                    <a:pt x="2110589" y="847407"/>
                    <a:pt x="2030579" y="847407"/>
                  </a:cubicBezTo>
                  <a:lnTo>
                    <a:pt x="158750" y="847407"/>
                  </a:lnTo>
                  <a:cubicBezTo>
                    <a:pt x="78740" y="847407"/>
                    <a:pt x="12700" y="782637"/>
                    <a:pt x="12700" y="701357"/>
                  </a:cubicBezTo>
                  <a:close/>
                  <a:moveTo>
                    <a:pt x="2217269" y="744537"/>
                  </a:moveTo>
                  <a:cubicBezTo>
                    <a:pt x="2217269" y="824547"/>
                    <a:pt x="2149959" y="890587"/>
                    <a:pt x="2069949" y="890587"/>
                  </a:cubicBezTo>
                  <a:lnTo>
                    <a:pt x="202199" y="890587"/>
                  </a:lnTo>
                  <a:cubicBezTo>
                    <a:pt x="157480" y="890587"/>
                    <a:pt x="120650" y="874077"/>
                    <a:pt x="93980" y="846137"/>
                  </a:cubicBezTo>
                  <a:cubicBezTo>
                    <a:pt x="114300" y="855027"/>
                    <a:pt x="135890" y="860107"/>
                    <a:pt x="160020" y="860107"/>
                  </a:cubicBezTo>
                  <a:lnTo>
                    <a:pt x="2031849" y="860107"/>
                  </a:lnTo>
                  <a:cubicBezTo>
                    <a:pt x="2119479" y="860107"/>
                    <a:pt x="2190599" y="788987"/>
                    <a:pt x="2190599" y="701357"/>
                  </a:cubicBezTo>
                  <a:lnTo>
                    <a:pt x="2190599" y="158750"/>
                  </a:lnTo>
                  <a:cubicBezTo>
                    <a:pt x="2190599" y="140970"/>
                    <a:pt x="2186789" y="123190"/>
                    <a:pt x="2181709" y="106680"/>
                  </a:cubicBezTo>
                  <a:cubicBezTo>
                    <a:pt x="2203299" y="132080"/>
                    <a:pt x="2217269" y="165100"/>
                    <a:pt x="2217269" y="201930"/>
                  </a:cubicBezTo>
                  <a:lnTo>
                    <a:pt x="2217269" y="744537"/>
                  </a:lnTo>
                  <a:cubicBezTo>
                    <a:pt x="2217269" y="744537"/>
                    <a:pt x="2217269" y="744537"/>
                    <a:pt x="2217269" y="744537"/>
                  </a:cubicBezTo>
                  <a:close/>
                </a:path>
              </a:pathLst>
            </a:custGeom>
            <a:solidFill>
              <a:srgbClr val="77838D"/>
            </a:solidFill>
          </p:spPr>
        </p:sp>
      </p:grpSp>
      <p:grpSp>
        <p:nvGrpSpPr>
          <p:cNvPr id="6" name="Group 6"/>
          <p:cNvGrpSpPr/>
          <p:nvPr/>
        </p:nvGrpSpPr>
        <p:grpSpPr>
          <a:xfrm>
            <a:off x="7015288" y="4350630"/>
            <a:ext cx="4492993" cy="1821002"/>
            <a:chOff x="0" y="0"/>
            <a:chExt cx="2228699" cy="903287"/>
          </a:xfrm>
        </p:grpSpPr>
        <p:sp>
          <p:nvSpPr>
            <p:cNvPr id="7" name="Freeform 7"/>
            <p:cNvSpPr/>
            <p:nvPr/>
          </p:nvSpPr>
          <p:spPr>
            <a:xfrm>
              <a:off x="92710" y="106680"/>
              <a:ext cx="2124559" cy="783908"/>
            </a:xfrm>
            <a:custGeom>
              <a:avLst/>
              <a:gdLst/>
              <a:ahLst/>
              <a:cxnLst/>
              <a:rect l="l" t="t" r="r" b="b"/>
              <a:pathLst>
                <a:path w="2124559" h="783908">
                  <a:moveTo>
                    <a:pt x="2097889" y="594677"/>
                  </a:moveTo>
                  <a:cubicBezTo>
                    <a:pt x="2097889" y="682307"/>
                    <a:pt x="2021689" y="753427"/>
                    <a:pt x="1940409" y="753427"/>
                  </a:cubicBezTo>
                  <a:lnTo>
                    <a:pt x="66040" y="753427"/>
                  </a:lnTo>
                  <a:cubicBezTo>
                    <a:pt x="43180" y="753427"/>
                    <a:pt x="20320" y="748347"/>
                    <a:pt x="0" y="739458"/>
                  </a:cubicBezTo>
                  <a:cubicBezTo>
                    <a:pt x="26670" y="767397"/>
                    <a:pt x="63500" y="783908"/>
                    <a:pt x="107668" y="783908"/>
                  </a:cubicBezTo>
                  <a:lnTo>
                    <a:pt x="1978509" y="783908"/>
                  </a:lnTo>
                  <a:cubicBezTo>
                    <a:pt x="2058519" y="783908"/>
                    <a:pt x="2124559" y="717867"/>
                    <a:pt x="2124559" y="637857"/>
                  </a:cubicBezTo>
                  <a:lnTo>
                    <a:pt x="2124559" y="95250"/>
                  </a:lnTo>
                  <a:cubicBezTo>
                    <a:pt x="2124559" y="58420"/>
                    <a:pt x="2110589" y="25400"/>
                    <a:pt x="2088999" y="0"/>
                  </a:cubicBezTo>
                  <a:cubicBezTo>
                    <a:pt x="2095349" y="16510"/>
                    <a:pt x="2097889" y="34290"/>
                    <a:pt x="2097889" y="52070"/>
                  </a:cubicBezTo>
                  <a:lnTo>
                    <a:pt x="2097889" y="594677"/>
                  </a:lnTo>
                  <a:lnTo>
                    <a:pt x="2097889" y="594677"/>
                  </a:lnTo>
                  <a:close/>
                </a:path>
              </a:pathLst>
            </a:custGeom>
            <a:solidFill>
              <a:srgbClr val="9AA7B2"/>
            </a:solidFill>
          </p:spPr>
        </p:sp>
        <p:sp>
          <p:nvSpPr>
            <p:cNvPr id="8" name="Freeform 8"/>
            <p:cNvSpPr/>
            <p:nvPr/>
          </p:nvSpPr>
          <p:spPr>
            <a:xfrm>
              <a:off x="12700" y="12700"/>
              <a:ext cx="2163929" cy="834707"/>
            </a:xfrm>
            <a:custGeom>
              <a:avLst/>
              <a:gdLst/>
              <a:ahLst/>
              <a:cxnLst/>
              <a:rect l="l" t="t" r="r" b="b"/>
              <a:pathLst>
                <a:path w="2163929" h="834707">
                  <a:moveTo>
                    <a:pt x="146050" y="834707"/>
                  </a:moveTo>
                  <a:lnTo>
                    <a:pt x="2017879" y="834707"/>
                  </a:lnTo>
                  <a:cubicBezTo>
                    <a:pt x="2097889" y="834707"/>
                    <a:pt x="2163929" y="768667"/>
                    <a:pt x="2163929" y="688657"/>
                  </a:cubicBezTo>
                  <a:lnTo>
                    <a:pt x="2163929" y="146050"/>
                  </a:lnTo>
                  <a:cubicBezTo>
                    <a:pt x="2163929" y="66040"/>
                    <a:pt x="2097889" y="0"/>
                    <a:pt x="2017879" y="0"/>
                  </a:cubicBezTo>
                  <a:lnTo>
                    <a:pt x="146050" y="0"/>
                  </a:lnTo>
                  <a:cubicBezTo>
                    <a:pt x="66040" y="0"/>
                    <a:pt x="0" y="66040"/>
                    <a:pt x="0" y="146050"/>
                  </a:cubicBezTo>
                  <a:lnTo>
                    <a:pt x="0" y="688657"/>
                  </a:lnTo>
                  <a:cubicBezTo>
                    <a:pt x="0" y="769937"/>
                    <a:pt x="66040" y="834707"/>
                    <a:pt x="146050" y="834707"/>
                  </a:cubicBezTo>
                  <a:close/>
                </a:path>
              </a:pathLst>
            </a:custGeom>
            <a:solidFill>
              <a:srgbClr val="C7D0D8"/>
            </a:solidFill>
          </p:spPr>
        </p:sp>
        <p:sp>
          <p:nvSpPr>
            <p:cNvPr id="9" name="Freeform 9"/>
            <p:cNvSpPr/>
            <p:nvPr/>
          </p:nvSpPr>
          <p:spPr>
            <a:xfrm>
              <a:off x="0" y="0"/>
              <a:ext cx="2228699" cy="903288"/>
            </a:xfrm>
            <a:custGeom>
              <a:avLst/>
              <a:gdLst/>
              <a:ahLst/>
              <a:cxnLst/>
              <a:rect l="l" t="t" r="r" b="b"/>
              <a:pathLst>
                <a:path w="2228699" h="903288">
                  <a:moveTo>
                    <a:pt x="2165199" y="74930"/>
                  </a:moveTo>
                  <a:cubicBezTo>
                    <a:pt x="2137259" y="30480"/>
                    <a:pt x="2087729" y="0"/>
                    <a:pt x="2030579" y="0"/>
                  </a:cubicBezTo>
                  <a:lnTo>
                    <a:pt x="158750" y="0"/>
                  </a:lnTo>
                  <a:cubicBezTo>
                    <a:pt x="71120" y="0"/>
                    <a:pt x="0" y="71120"/>
                    <a:pt x="0" y="158750"/>
                  </a:cubicBezTo>
                  <a:lnTo>
                    <a:pt x="0" y="701357"/>
                  </a:lnTo>
                  <a:cubicBezTo>
                    <a:pt x="0" y="753427"/>
                    <a:pt x="25400" y="799147"/>
                    <a:pt x="63500" y="828357"/>
                  </a:cubicBezTo>
                  <a:cubicBezTo>
                    <a:pt x="91440" y="872807"/>
                    <a:pt x="140970" y="903288"/>
                    <a:pt x="202199" y="903288"/>
                  </a:cubicBezTo>
                  <a:lnTo>
                    <a:pt x="2069949" y="903288"/>
                  </a:lnTo>
                  <a:cubicBezTo>
                    <a:pt x="2157579" y="903288"/>
                    <a:pt x="2228699" y="832168"/>
                    <a:pt x="2228699" y="744537"/>
                  </a:cubicBezTo>
                  <a:lnTo>
                    <a:pt x="2228699" y="201930"/>
                  </a:lnTo>
                  <a:cubicBezTo>
                    <a:pt x="2228699" y="149860"/>
                    <a:pt x="2203299" y="104140"/>
                    <a:pt x="2165199" y="74930"/>
                  </a:cubicBezTo>
                  <a:close/>
                  <a:moveTo>
                    <a:pt x="12700" y="701357"/>
                  </a:moveTo>
                  <a:lnTo>
                    <a:pt x="12700" y="158750"/>
                  </a:lnTo>
                  <a:cubicBezTo>
                    <a:pt x="12700" y="78740"/>
                    <a:pt x="78740" y="12700"/>
                    <a:pt x="158750" y="12700"/>
                  </a:cubicBezTo>
                  <a:lnTo>
                    <a:pt x="2030579" y="12700"/>
                  </a:lnTo>
                  <a:cubicBezTo>
                    <a:pt x="2110589" y="12700"/>
                    <a:pt x="2176629" y="78740"/>
                    <a:pt x="2176629" y="158750"/>
                  </a:cubicBezTo>
                  <a:lnTo>
                    <a:pt x="2176629" y="701357"/>
                  </a:lnTo>
                  <a:cubicBezTo>
                    <a:pt x="2176629" y="781367"/>
                    <a:pt x="2110589" y="847407"/>
                    <a:pt x="2030579" y="847407"/>
                  </a:cubicBezTo>
                  <a:lnTo>
                    <a:pt x="158750" y="847407"/>
                  </a:lnTo>
                  <a:cubicBezTo>
                    <a:pt x="78740" y="847407"/>
                    <a:pt x="12700" y="782637"/>
                    <a:pt x="12700" y="701357"/>
                  </a:cubicBezTo>
                  <a:close/>
                  <a:moveTo>
                    <a:pt x="2217269" y="744537"/>
                  </a:moveTo>
                  <a:cubicBezTo>
                    <a:pt x="2217269" y="824547"/>
                    <a:pt x="2149959" y="890587"/>
                    <a:pt x="2069949" y="890587"/>
                  </a:cubicBezTo>
                  <a:lnTo>
                    <a:pt x="202199" y="890587"/>
                  </a:lnTo>
                  <a:cubicBezTo>
                    <a:pt x="157480" y="890587"/>
                    <a:pt x="120650" y="874077"/>
                    <a:pt x="93980" y="846137"/>
                  </a:cubicBezTo>
                  <a:cubicBezTo>
                    <a:pt x="114300" y="855027"/>
                    <a:pt x="135890" y="860107"/>
                    <a:pt x="160020" y="860107"/>
                  </a:cubicBezTo>
                  <a:lnTo>
                    <a:pt x="2031849" y="860107"/>
                  </a:lnTo>
                  <a:cubicBezTo>
                    <a:pt x="2119479" y="860107"/>
                    <a:pt x="2190599" y="788987"/>
                    <a:pt x="2190599" y="701357"/>
                  </a:cubicBezTo>
                  <a:lnTo>
                    <a:pt x="2190599" y="158750"/>
                  </a:lnTo>
                  <a:cubicBezTo>
                    <a:pt x="2190599" y="140970"/>
                    <a:pt x="2186789" y="123190"/>
                    <a:pt x="2181709" y="106680"/>
                  </a:cubicBezTo>
                  <a:cubicBezTo>
                    <a:pt x="2203299" y="132080"/>
                    <a:pt x="2217269" y="165100"/>
                    <a:pt x="2217269" y="201930"/>
                  </a:cubicBezTo>
                  <a:lnTo>
                    <a:pt x="2217269" y="744537"/>
                  </a:lnTo>
                  <a:cubicBezTo>
                    <a:pt x="2217269" y="744537"/>
                    <a:pt x="2217269" y="744537"/>
                    <a:pt x="2217269" y="744537"/>
                  </a:cubicBezTo>
                  <a:close/>
                </a:path>
              </a:pathLst>
            </a:custGeom>
            <a:solidFill>
              <a:srgbClr val="77838D"/>
            </a:solidFill>
          </p:spPr>
        </p:sp>
      </p:grpSp>
      <p:grpSp>
        <p:nvGrpSpPr>
          <p:cNvPr id="10" name="Group 10"/>
          <p:cNvGrpSpPr/>
          <p:nvPr/>
        </p:nvGrpSpPr>
        <p:grpSpPr>
          <a:xfrm>
            <a:off x="12961831" y="4350630"/>
            <a:ext cx="4492993" cy="1821002"/>
            <a:chOff x="0" y="0"/>
            <a:chExt cx="2228699" cy="903287"/>
          </a:xfrm>
        </p:grpSpPr>
        <p:sp>
          <p:nvSpPr>
            <p:cNvPr id="11" name="Freeform 11"/>
            <p:cNvSpPr/>
            <p:nvPr/>
          </p:nvSpPr>
          <p:spPr>
            <a:xfrm>
              <a:off x="92710" y="106680"/>
              <a:ext cx="2124559" cy="783908"/>
            </a:xfrm>
            <a:custGeom>
              <a:avLst/>
              <a:gdLst/>
              <a:ahLst/>
              <a:cxnLst/>
              <a:rect l="l" t="t" r="r" b="b"/>
              <a:pathLst>
                <a:path w="2124559" h="783908">
                  <a:moveTo>
                    <a:pt x="2097889" y="594677"/>
                  </a:moveTo>
                  <a:cubicBezTo>
                    <a:pt x="2097889" y="682307"/>
                    <a:pt x="2021689" y="753427"/>
                    <a:pt x="1940409" y="753427"/>
                  </a:cubicBezTo>
                  <a:lnTo>
                    <a:pt x="66040" y="753427"/>
                  </a:lnTo>
                  <a:cubicBezTo>
                    <a:pt x="43180" y="753427"/>
                    <a:pt x="20320" y="748347"/>
                    <a:pt x="0" y="739458"/>
                  </a:cubicBezTo>
                  <a:cubicBezTo>
                    <a:pt x="26670" y="767397"/>
                    <a:pt x="63500" y="783908"/>
                    <a:pt x="107668" y="783908"/>
                  </a:cubicBezTo>
                  <a:lnTo>
                    <a:pt x="1978509" y="783908"/>
                  </a:lnTo>
                  <a:cubicBezTo>
                    <a:pt x="2058519" y="783908"/>
                    <a:pt x="2124559" y="717867"/>
                    <a:pt x="2124559" y="637857"/>
                  </a:cubicBezTo>
                  <a:lnTo>
                    <a:pt x="2124559" y="95250"/>
                  </a:lnTo>
                  <a:cubicBezTo>
                    <a:pt x="2124559" y="58420"/>
                    <a:pt x="2110589" y="25400"/>
                    <a:pt x="2088999" y="0"/>
                  </a:cubicBezTo>
                  <a:cubicBezTo>
                    <a:pt x="2095349" y="16510"/>
                    <a:pt x="2097889" y="34290"/>
                    <a:pt x="2097889" y="52070"/>
                  </a:cubicBezTo>
                  <a:lnTo>
                    <a:pt x="2097889" y="594677"/>
                  </a:lnTo>
                  <a:lnTo>
                    <a:pt x="2097889" y="594677"/>
                  </a:lnTo>
                  <a:close/>
                </a:path>
              </a:pathLst>
            </a:custGeom>
            <a:solidFill>
              <a:srgbClr val="9AA7B2"/>
            </a:solidFill>
          </p:spPr>
        </p:sp>
        <p:sp>
          <p:nvSpPr>
            <p:cNvPr id="12" name="Freeform 12"/>
            <p:cNvSpPr/>
            <p:nvPr/>
          </p:nvSpPr>
          <p:spPr>
            <a:xfrm>
              <a:off x="12700" y="12700"/>
              <a:ext cx="2163929" cy="834707"/>
            </a:xfrm>
            <a:custGeom>
              <a:avLst/>
              <a:gdLst/>
              <a:ahLst/>
              <a:cxnLst/>
              <a:rect l="l" t="t" r="r" b="b"/>
              <a:pathLst>
                <a:path w="2163929" h="834707">
                  <a:moveTo>
                    <a:pt x="146050" y="834707"/>
                  </a:moveTo>
                  <a:lnTo>
                    <a:pt x="2017879" y="834707"/>
                  </a:lnTo>
                  <a:cubicBezTo>
                    <a:pt x="2097889" y="834707"/>
                    <a:pt x="2163929" y="768667"/>
                    <a:pt x="2163929" y="688657"/>
                  </a:cubicBezTo>
                  <a:lnTo>
                    <a:pt x="2163929" y="146050"/>
                  </a:lnTo>
                  <a:cubicBezTo>
                    <a:pt x="2163929" y="66040"/>
                    <a:pt x="2097889" y="0"/>
                    <a:pt x="2017879" y="0"/>
                  </a:cubicBezTo>
                  <a:lnTo>
                    <a:pt x="146050" y="0"/>
                  </a:lnTo>
                  <a:cubicBezTo>
                    <a:pt x="66040" y="0"/>
                    <a:pt x="0" y="66040"/>
                    <a:pt x="0" y="146050"/>
                  </a:cubicBezTo>
                  <a:lnTo>
                    <a:pt x="0" y="688657"/>
                  </a:lnTo>
                  <a:cubicBezTo>
                    <a:pt x="0" y="769937"/>
                    <a:pt x="66040" y="834707"/>
                    <a:pt x="146050" y="834707"/>
                  </a:cubicBezTo>
                  <a:close/>
                </a:path>
              </a:pathLst>
            </a:custGeom>
            <a:solidFill>
              <a:srgbClr val="C7D0D8"/>
            </a:solidFill>
          </p:spPr>
        </p:sp>
        <p:sp>
          <p:nvSpPr>
            <p:cNvPr id="13" name="Freeform 13"/>
            <p:cNvSpPr/>
            <p:nvPr/>
          </p:nvSpPr>
          <p:spPr>
            <a:xfrm>
              <a:off x="0" y="0"/>
              <a:ext cx="2228699" cy="903288"/>
            </a:xfrm>
            <a:custGeom>
              <a:avLst/>
              <a:gdLst/>
              <a:ahLst/>
              <a:cxnLst/>
              <a:rect l="l" t="t" r="r" b="b"/>
              <a:pathLst>
                <a:path w="2228699" h="903288">
                  <a:moveTo>
                    <a:pt x="2165199" y="74930"/>
                  </a:moveTo>
                  <a:cubicBezTo>
                    <a:pt x="2137259" y="30480"/>
                    <a:pt x="2087729" y="0"/>
                    <a:pt x="2030579" y="0"/>
                  </a:cubicBezTo>
                  <a:lnTo>
                    <a:pt x="158750" y="0"/>
                  </a:lnTo>
                  <a:cubicBezTo>
                    <a:pt x="71120" y="0"/>
                    <a:pt x="0" y="71120"/>
                    <a:pt x="0" y="158750"/>
                  </a:cubicBezTo>
                  <a:lnTo>
                    <a:pt x="0" y="701357"/>
                  </a:lnTo>
                  <a:cubicBezTo>
                    <a:pt x="0" y="753427"/>
                    <a:pt x="25400" y="799147"/>
                    <a:pt x="63500" y="828357"/>
                  </a:cubicBezTo>
                  <a:cubicBezTo>
                    <a:pt x="91440" y="872807"/>
                    <a:pt x="140970" y="903288"/>
                    <a:pt x="202199" y="903288"/>
                  </a:cubicBezTo>
                  <a:lnTo>
                    <a:pt x="2069949" y="903288"/>
                  </a:lnTo>
                  <a:cubicBezTo>
                    <a:pt x="2157579" y="903288"/>
                    <a:pt x="2228699" y="832168"/>
                    <a:pt x="2228699" y="744537"/>
                  </a:cubicBezTo>
                  <a:lnTo>
                    <a:pt x="2228699" y="201930"/>
                  </a:lnTo>
                  <a:cubicBezTo>
                    <a:pt x="2228699" y="149860"/>
                    <a:pt x="2203299" y="104140"/>
                    <a:pt x="2165199" y="74930"/>
                  </a:cubicBezTo>
                  <a:close/>
                  <a:moveTo>
                    <a:pt x="12700" y="701357"/>
                  </a:moveTo>
                  <a:lnTo>
                    <a:pt x="12700" y="158750"/>
                  </a:lnTo>
                  <a:cubicBezTo>
                    <a:pt x="12700" y="78740"/>
                    <a:pt x="78740" y="12700"/>
                    <a:pt x="158750" y="12700"/>
                  </a:cubicBezTo>
                  <a:lnTo>
                    <a:pt x="2030579" y="12700"/>
                  </a:lnTo>
                  <a:cubicBezTo>
                    <a:pt x="2110589" y="12700"/>
                    <a:pt x="2176629" y="78740"/>
                    <a:pt x="2176629" y="158750"/>
                  </a:cubicBezTo>
                  <a:lnTo>
                    <a:pt x="2176629" y="701357"/>
                  </a:lnTo>
                  <a:cubicBezTo>
                    <a:pt x="2176629" y="781367"/>
                    <a:pt x="2110589" y="847407"/>
                    <a:pt x="2030579" y="847407"/>
                  </a:cubicBezTo>
                  <a:lnTo>
                    <a:pt x="158750" y="847407"/>
                  </a:lnTo>
                  <a:cubicBezTo>
                    <a:pt x="78740" y="847407"/>
                    <a:pt x="12700" y="782637"/>
                    <a:pt x="12700" y="701357"/>
                  </a:cubicBezTo>
                  <a:close/>
                  <a:moveTo>
                    <a:pt x="2217269" y="744537"/>
                  </a:moveTo>
                  <a:cubicBezTo>
                    <a:pt x="2217269" y="824547"/>
                    <a:pt x="2149959" y="890587"/>
                    <a:pt x="2069949" y="890587"/>
                  </a:cubicBezTo>
                  <a:lnTo>
                    <a:pt x="202199" y="890587"/>
                  </a:lnTo>
                  <a:cubicBezTo>
                    <a:pt x="157480" y="890587"/>
                    <a:pt x="120650" y="874077"/>
                    <a:pt x="93980" y="846137"/>
                  </a:cubicBezTo>
                  <a:cubicBezTo>
                    <a:pt x="114300" y="855027"/>
                    <a:pt x="135890" y="860107"/>
                    <a:pt x="160020" y="860107"/>
                  </a:cubicBezTo>
                  <a:lnTo>
                    <a:pt x="2031849" y="860107"/>
                  </a:lnTo>
                  <a:cubicBezTo>
                    <a:pt x="2119479" y="860107"/>
                    <a:pt x="2190599" y="788987"/>
                    <a:pt x="2190599" y="701357"/>
                  </a:cubicBezTo>
                  <a:lnTo>
                    <a:pt x="2190599" y="158750"/>
                  </a:lnTo>
                  <a:cubicBezTo>
                    <a:pt x="2190599" y="140970"/>
                    <a:pt x="2186789" y="123190"/>
                    <a:pt x="2181709" y="106680"/>
                  </a:cubicBezTo>
                  <a:cubicBezTo>
                    <a:pt x="2203299" y="132080"/>
                    <a:pt x="2217269" y="165100"/>
                    <a:pt x="2217269" y="201930"/>
                  </a:cubicBezTo>
                  <a:lnTo>
                    <a:pt x="2217269" y="744537"/>
                  </a:lnTo>
                  <a:cubicBezTo>
                    <a:pt x="2217269" y="744537"/>
                    <a:pt x="2217269" y="744537"/>
                    <a:pt x="2217269" y="744537"/>
                  </a:cubicBezTo>
                  <a:close/>
                </a:path>
              </a:pathLst>
            </a:custGeom>
            <a:solidFill>
              <a:srgbClr val="77838D"/>
            </a:solidFill>
          </p:spPr>
        </p:sp>
      </p:grpSp>
      <p:sp>
        <p:nvSpPr>
          <p:cNvPr id="14" name="AutoShape 14"/>
          <p:cNvSpPr/>
          <p:nvPr/>
        </p:nvSpPr>
        <p:spPr>
          <a:xfrm>
            <a:off x="1146485" y="6643115"/>
            <a:ext cx="16230600" cy="0"/>
          </a:xfrm>
          <a:prstGeom prst="line">
            <a:avLst/>
          </a:prstGeom>
          <a:ln w="47625" cap="rnd">
            <a:solidFill>
              <a:srgbClr val="000000"/>
            </a:solidFill>
            <a:prstDash val="solid"/>
            <a:headEnd type="diamond" w="lg" len="lg"/>
            <a:tailEnd type="diamond" w="lg" len="lg"/>
          </a:ln>
        </p:spPr>
      </p:sp>
      <p:sp>
        <p:nvSpPr>
          <p:cNvPr id="15" name="AutoShape 15"/>
          <p:cNvSpPr/>
          <p:nvPr/>
        </p:nvSpPr>
        <p:spPr>
          <a:xfrm rot="5400000">
            <a:off x="8998225" y="6970011"/>
            <a:ext cx="606168" cy="0"/>
          </a:xfrm>
          <a:prstGeom prst="line">
            <a:avLst/>
          </a:prstGeom>
          <a:ln w="47625" cap="rnd">
            <a:solidFill>
              <a:srgbClr val="000000"/>
            </a:solidFill>
            <a:prstDash val="solid"/>
            <a:headEnd type="none" w="sm" len="sm"/>
            <a:tailEnd type="triangle" w="lg" len="med"/>
          </a:ln>
        </p:spPr>
      </p:sp>
      <p:grpSp>
        <p:nvGrpSpPr>
          <p:cNvPr id="16" name="Group 16"/>
          <p:cNvGrpSpPr/>
          <p:nvPr/>
        </p:nvGrpSpPr>
        <p:grpSpPr>
          <a:xfrm>
            <a:off x="7540093" y="7654424"/>
            <a:ext cx="3443383" cy="2108421"/>
            <a:chOff x="0" y="0"/>
            <a:chExt cx="3102868" cy="1899920"/>
          </a:xfrm>
        </p:grpSpPr>
        <p:sp>
          <p:nvSpPr>
            <p:cNvPr id="17" name="Freeform 17"/>
            <p:cNvSpPr/>
            <p:nvPr/>
          </p:nvSpPr>
          <p:spPr>
            <a:xfrm>
              <a:off x="6350" y="6350"/>
              <a:ext cx="3090168" cy="1887220"/>
            </a:xfrm>
            <a:custGeom>
              <a:avLst/>
              <a:gdLst/>
              <a:ahLst/>
              <a:cxnLst/>
              <a:rect l="l" t="t" r="r" b="b"/>
              <a:pathLst>
                <a:path w="3090168" h="1887220">
                  <a:moveTo>
                    <a:pt x="0" y="0"/>
                  </a:moveTo>
                  <a:lnTo>
                    <a:pt x="3090168" y="0"/>
                  </a:lnTo>
                  <a:lnTo>
                    <a:pt x="3090168" y="1887220"/>
                  </a:lnTo>
                  <a:lnTo>
                    <a:pt x="0" y="1887220"/>
                  </a:lnTo>
                  <a:close/>
                </a:path>
              </a:pathLst>
            </a:custGeom>
            <a:solidFill>
              <a:srgbClr val="C7D0D8"/>
            </a:solidFill>
          </p:spPr>
        </p:sp>
        <p:sp>
          <p:nvSpPr>
            <p:cNvPr id="18" name="Freeform 18"/>
            <p:cNvSpPr/>
            <p:nvPr/>
          </p:nvSpPr>
          <p:spPr>
            <a:xfrm>
              <a:off x="0" y="0"/>
              <a:ext cx="3102868" cy="1899920"/>
            </a:xfrm>
            <a:custGeom>
              <a:avLst/>
              <a:gdLst/>
              <a:ahLst/>
              <a:cxnLst/>
              <a:rect l="l" t="t" r="r" b="b"/>
              <a:pathLst>
                <a:path w="3102868" h="1899920">
                  <a:moveTo>
                    <a:pt x="6350" y="1899920"/>
                  </a:moveTo>
                  <a:lnTo>
                    <a:pt x="0" y="1899920"/>
                  </a:lnTo>
                  <a:lnTo>
                    <a:pt x="0" y="0"/>
                  </a:lnTo>
                  <a:lnTo>
                    <a:pt x="3102868" y="0"/>
                  </a:lnTo>
                  <a:lnTo>
                    <a:pt x="3102868" y="1899920"/>
                  </a:lnTo>
                  <a:lnTo>
                    <a:pt x="6350" y="1899920"/>
                  </a:lnTo>
                  <a:close/>
                  <a:moveTo>
                    <a:pt x="12700" y="12700"/>
                  </a:moveTo>
                  <a:lnTo>
                    <a:pt x="12700" y="1887220"/>
                  </a:lnTo>
                  <a:lnTo>
                    <a:pt x="3090168" y="1887220"/>
                  </a:lnTo>
                  <a:lnTo>
                    <a:pt x="3090168" y="12700"/>
                  </a:lnTo>
                  <a:lnTo>
                    <a:pt x="12700" y="12700"/>
                  </a:lnTo>
                  <a:close/>
                </a:path>
              </a:pathLst>
            </a:custGeom>
            <a:solidFill>
              <a:srgbClr val="77838D"/>
            </a:solidFill>
          </p:spPr>
        </p:sp>
        <p:sp>
          <p:nvSpPr>
            <p:cNvPr id="19" name="Freeform 19"/>
            <p:cNvSpPr/>
            <p:nvPr/>
          </p:nvSpPr>
          <p:spPr>
            <a:xfrm>
              <a:off x="139700" y="140970"/>
              <a:ext cx="2822198" cy="1619250"/>
            </a:xfrm>
            <a:custGeom>
              <a:avLst/>
              <a:gdLst/>
              <a:ahLst/>
              <a:cxnLst/>
              <a:rect l="l" t="t" r="r" b="b"/>
              <a:pathLst>
                <a:path w="2822198" h="1619250">
                  <a:moveTo>
                    <a:pt x="0" y="0"/>
                  </a:moveTo>
                  <a:lnTo>
                    <a:pt x="2822198" y="0"/>
                  </a:lnTo>
                  <a:lnTo>
                    <a:pt x="2822198" y="1619250"/>
                  </a:lnTo>
                  <a:lnTo>
                    <a:pt x="0" y="1619250"/>
                  </a:lnTo>
                  <a:close/>
                </a:path>
              </a:pathLst>
            </a:custGeom>
            <a:solidFill>
              <a:srgbClr val="B1BCC5"/>
            </a:solidFill>
          </p:spPr>
        </p:sp>
      </p:grpSp>
      <p:sp>
        <p:nvSpPr>
          <p:cNvPr id="20" name="TextBox 20"/>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 Yolo</a:t>
            </a:r>
          </a:p>
        </p:txBody>
      </p:sp>
      <p:sp>
        <p:nvSpPr>
          <p:cNvPr id="22" name="TextBox 22"/>
          <p:cNvSpPr txBox="1"/>
          <p:nvPr/>
        </p:nvSpPr>
        <p:spPr>
          <a:xfrm>
            <a:off x="588948" y="1917065"/>
            <a:ext cx="17345674" cy="1393825"/>
          </a:xfrm>
          <a:prstGeom prst="rect">
            <a:avLst/>
          </a:prstGeom>
        </p:spPr>
        <p:txBody>
          <a:bodyPr lIns="0" tIns="0" rIns="0" bIns="0" rtlCol="0" anchor="t">
            <a:spAutoFit/>
          </a:bodyPr>
          <a:lstStyle/>
          <a:p>
            <a:pPr marL="863600" lvl="1" indent="-431800">
              <a:lnSpc>
                <a:spcPts val="5600"/>
              </a:lnSpc>
              <a:spcBef>
                <a:spcPct val="0"/>
              </a:spcBef>
              <a:buFont typeface="Arial"/>
              <a:buChar char="•"/>
            </a:pPr>
            <a:r>
              <a:rPr lang="en-US" sz="4000" spc="-12" dirty="0" err="1">
                <a:solidFill>
                  <a:srgbClr val="FFFFFF"/>
                </a:solidFill>
                <a:latin typeface="Cardo"/>
              </a:rPr>
              <a:t>Hàm</a:t>
            </a:r>
            <a:r>
              <a:rPr lang="en-US" sz="4000" spc="-12" dirty="0">
                <a:solidFill>
                  <a:srgbClr val="FFFFFF"/>
                </a:solidFill>
                <a:latin typeface="Cardo"/>
              </a:rPr>
              <a:t> Loss </a:t>
            </a:r>
            <a:r>
              <a:rPr lang="en-US" sz="4000" spc="-12" dirty="0" err="1">
                <a:solidFill>
                  <a:srgbClr val="FFFFFF"/>
                </a:solidFill>
                <a:latin typeface="Cardo"/>
              </a:rPr>
              <a:t>trong</a:t>
            </a:r>
            <a:r>
              <a:rPr lang="en-US" sz="4000" spc="-12" dirty="0">
                <a:solidFill>
                  <a:srgbClr val="FFFFFF"/>
                </a:solidFill>
                <a:latin typeface="Cardo"/>
              </a:rPr>
              <a:t> YOLO </a:t>
            </a:r>
            <a:r>
              <a:rPr lang="en-US" sz="4000" spc="-12" dirty="0" err="1">
                <a:solidFill>
                  <a:srgbClr val="FFFFFF"/>
                </a:solidFill>
                <a:latin typeface="Cardo"/>
              </a:rPr>
              <a:t>được</a:t>
            </a:r>
            <a:r>
              <a:rPr lang="en-US" sz="4000" spc="-12" dirty="0">
                <a:solidFill>
                  <a:srgbClr val="FFFFFF"/>
                </a:solidFill>
                <a:latin typeface="Cardo"/>
              </a:rPr>
              <a:t> </a:t>
            </a:r>
            <a:r>
              <a:rPr lang="en-US" sz="4000" spc="-12" dirty="0" err="1">
                <a:solidFill>
                  <a:srgbClr val="FFFFFF"/>
                </a:solidFill>
                <a:latin typeface="Cardo"/>
              </a:rPr>
              <a:t>tính</a:t>
            </a:r>
            <a:r>
              <a:rPr lang="en-US" sz="4000" spc="-12" dirty="0">
                <a:solidFill>
                  <a:srgbClr val="FFFFFF"/>
                </a:solidFill>
                <a:latin typeface="Cardo"/>
              </a:rPr>
              <a:t> </a:t>
            </a:r>
            <a:r>
              <a:rPr lang="en-US" sz="4000" spc="-12" dirty="0" err="1">
                <a:solidFill>
                  <a:srgbClr val="FFFFFF"/>
                </a:solidFill>
                <a:latin typeface="Cardo"/>
              </a:rPr>
              <a:t>trên</a:t>
            </a:r>
            <a:r>
              <a:rPr lang="en-US" sz="4000" spc="-12" dirty="0">
                <a:solidFill>
                  <a:srgbClr val="FFFFFF"/>
                </a:solidFill>
                <a:latin typeface="Cardo"/>
              </a:rPr>
              <a:t> </a:t>
            </a:r>
            <a:r>
              <a:rPr lang="en-US" sz="4000" spc="-12" dirty="0" err="1">
                <a:solidFill>
                  <a:srgbClr val="FFFFFF"/>
                </a:solidFill>
                <a:latin typeface="Cardo"/>
              </a:rPr>
              <a:t>việc</a:t>
            </a:r>
            <a:r>
              <a:rPr lang="en-US" sz="4000" spc="-12" dirty="0">
                <a:solidFill>
                  <a:srgbClr val="FFFFFF"/>
                </a:solidFill>
                <a:latin typeface="Cardo"/>
              </a:rPr>
              <a:t> </a:t>
            </a:r>
            <a:r>
              <a:rPr lang="en-US" sz="4000" spc="-12" dirty="0" err="1">
                <a:solidFill>
                  <a:srgbClr val="FFFFFF"/>
                </a:solidFill>
                <a:latin typeface="Cardo"/>
              </a:rPr>
              <a:t>dự</a:t>
            </a:r>
            <a:r>
              <a:rPr lang="en-US" sz="4000" spc="-12" dirty="0">
                <a:solidFill>
                  <a:srgbClr val="FFFFFF"/>
                </a:solidFill>
                <a:latin typeface="Cardo"/>
              </a:rPr>
              <a:t> </a:t>
            </a:r>
            <a:r>
              <a:rPr lang="en-US" sz="4000" spc="-12" dirty="0" err="1">
                <a:solidFill>
                  <a:srgbClr val="FFFFFF"/>
                </a:solidFill>
                <a:latin typeface="Cardo"/>
              </a:rPr>
              <a:t>đoán</a:t>
            </a:r>
            <a:r>
              <a:rPr lang="en-US" sz="4000" spc="-12" dirty="0">
                <a:solidFill>
                  <a:srgbClr val="FFFFFF"/>
                </a:solidFill>
                <a:latin typeface="Cardo"/>
              </a:rPr>
              <a:t> </a:t>
            </a:r>
            <a:r>
              <a:rPr lang="en-US" sz="4000" spc="-12" dirty="0" err="1">
                <a:solidFill>
                  <a:srgbClr val="FFFFFF"/>
                </a:solidFill>
                <a:latin typeface="Cardo"/>
              </a:rPr>
              <a:t>và</a:t>
            </a:r>
            <a:r>
              <a:rPr lang="en-US" sz="4000" spc="-12" dirty="0">
                <a:solidFill>
                  <a:srgbClr val="FFFFFF"/>
                </a:solidFill>
                <a:latin typeface="Cardo"/>
              </a:rPr>
              <a:t> </a:t>
            </a:r>
            <a:r>
              <a:rPr lang="en-US" sz="4000" spc="-12" dirty="0" err="1">
                <a:solidFill>
                  <a:srgbClr val="FFFFFF"/>
                </a:solidFill>
                <a:latin typeface="Cardo"/>
              </a:rPr>
              <a:t>nhãn</a:t>
            </a:r>
            <a:r>
              <a:rPr lang="en-US" sz="4000" spc="-12" dirty="0">
                <a:solidFill>
                  <a:srgbClr val="FFFFFF"/>
                </a:solidFill>
                <a:latin typeface="Cardo"/>
              </a:rPr>
              <a:t> </a:t>
            </a:r>
            <a:r>
              <a:rPr lang="en-US" sz="4000" spc="-12" dirty="0" err="1">
                <a:solidFill>
                  <a:srgbClr val="FFFFFF"/>
                </a:solidFill>
                <a:latin typeface="Cardo"/>
              </a:rPr>
              <a:t>mô</a:t>
            </a:r>
            <a:r>
              <a:rPr lang="en-US" sz="4000" spc="-12" dirty="0">
                <a:solidFill>
                  <a:srgbClr val="FFFFFF"/>
                </a:solidFill>
                <a:latin typeface="Cardo"/>
              </a:rPr>
              <a:t> </a:t>
            </a:r>
            <a:r>
              <a:rPr lang="en-US" sz="4000" spc="-12" dirty="0" err="1">
                <a:solidFill>
                  <a:srgbClr val="FFFFFF"/>
                </a:solidFill>
                <a:latin typeface="Cardo"/>
              </a:rPr>
              <a:t>hình</a:t>
            </a:r>
            <a:r>
              <a:rPr lang="en-US" sz="4000" spc="-12" dirty="0">
                <a:solidFill>
                  <a:srgbClr val="FFFFFF"/>
                </a:solidFill>
                <a:latin typeface="Cardo"/>
              </a:rPr>
              <a:t> </a:t>
            </a:r>
            <a:r>
              <a:rPr lang="en-US" sz="4000" spc="-12" dirty="0" err="1">
                <a:solidFill>
                  <a:srgbClr val="FFFFFF"/>
                </a:solidFill>
                <a:latin typeface="Cardo"/>
              </a:rPr>
              <a:t>để</a:t>
            </a:r>
            <a:r>
              <a:rPr lang="en-US" sz="4000" spc="-12" dirty="0">
                <a:solidFill>
                  <a:srgbClr val="FFFFFF"/>
                </a:solidFill>
                <a:latin typeface="Cardo"/>
              </a:rPr>
              <a:t> </a:t>
            </a:r>
            <a:r>
              <a:rPr lang="en-US" sz="4000" spc="-12" dirty="0" err="1">
                <a:solidFill>
                  <a:srgbClr val="FFFFFF"/>
                </a:solidFill>
                <a:latin typeface="Cardo"/>
              </a:rPr>
              <a:t>tính</a:t>
            </a:r>
            <a:r>
              <a:rPr lang="en-US" sz="4000" spc="-12" dirty="0">
                <a:solidFill>
                  <a:srgbClr val="FFFFFF"/>
                </a:solidFill>
                <a:latin typeface="Cardo"/>
              </a:rPr>
              <a:t>. </a:t>
            </a:r>
            <a:r>
              <a:rPr lang="en-US" sz="4000" spc="-12" dirty="0" err="1">
                <a:solidFill>
                  <a:srgbClr val="FFFFFF"/>
                </a:solidFill>
                <a:latin typeface="Cardo"/>
              </a:rPr>
              <a:t>Cụ</a:t>
            </a:r>
            <a:r>
              <a:rPr lang="en-US" sz="4000" spc="-12" dirty="0">
                <a:solidFill>
                  <a:srgbClr val="FFFFFF"/>
                </a:solidFill>
                <a:latin typeface="Cardo"/>
              </a:rPr>
              <a:t> </a:t>
            </a:r>
            <a:r>
              <a:rPr lang="en-US" sz="4000" spc="-12" dirty="0" err="1">
                <a:solidFill>
                  <a:srgbClr val="FFFFFF"/>
                </a:solidFill>
                <a:latin typeface="Cardo"/>
              </a:rPr>
              <a:t>thể</a:t>
            </a:r>
            <a:r>
              <a:rPr lang="en-US" sz="4000" spc="-12" dirty="0">
                <a:solidFill>
                  <a:srgbClr val="FFFFFF"/>
                </a:solidFill>
                <a:latin typeface="Cardo"/>
              </a:rPr>
              <a:t> </a:t>
            </a:r>
            <a:r>
              <a:rPr lang="en-US" sz="4000" spc="-12" dirty="0" err="1">
                <a:solidFill>
                  <a:srgbClr val="FFFFFF"/>
                </a:solidFill>
                <a:latin typeface="Cardo"/>
              </a:rPr>
              <a:t>hơn</a:t>
            </a:r>
            <a:r>
              <a:rPr lang="en-US" sz="4000" spc="-12" dirty="0">
                <a:solidFill>
                  <a:srgbClr val="FFFFFF"/>
                </a:solidFill>
                <a:latin typeface="Cardo"/>
              </a:rPr>
              <a:t> </a:t>
            </a:r>
            <a:r>
              <a:rPr lang="en-US" sz="4000" spc="-12" dirty="0" err="1">
                <a:solidFill>
                  <a:srgbClr val="FFFFFF"/>
                </a:solidFill>
                <a:latin typeface="Cardo"/>
              </a:rPr>
              <a:t>nó</a:t>
            </a:r>
            <a:r>
              <a:rPr lang="en-US" sz="4000" spc="-12" dirty="0">
                <a:solidFill>
                  <a:srgbClr val="FFFFFF"/>
                </a:solidFill>
                <a:latin typeface="Cardo"/>
              </a:rPr>
              <a:t> </a:t>
            </a:r>
            <a:r>
              <a:rPr lang="en-US" sz="4000" spc="-12" dirty="0" err="1">
                <a:solidFill>
                  <a:srgbClr val="FFFFFF"/>
                </a:solidFill>
                <a:latin typeface="Cardo"/>
              </a:rPr>
              <a:t>là</a:t>
            </a:r>
            <a:r>
              <a:rPr lang="en-US" sz="4000" spc="-12" dirty="0">
                <a:solidFill>
                  <a:srgbClr val="FFFFFF"/>
                </a:solidFill>
                <a:latin typeface="Cardo"/>
              </a:rPr>
              <a:t> </a:t>
            </a:r>
            <a:r>
              <a:rPr lang="en-US" sz="4000" spc="-12" dirty="0" err="1">
                <a:solidFill>
                  <a:srgbClr val="FFFFFF"/>
                </a:solidFill>
                <a:latin typeface="Cardo"/>
              </a:rPr>
              <a:t>tổng</a:t>
            </a:r>
            <a:r>
              <a:rPr lang="en-US" sz="4000" spc="-12" dirty="0">
                <a:solidFill>
                  <a:srgbClr val="FFFFFF"/>
                </a:solidFill>
                <a:latin typeface="Cardo"/>
              </a:rPr>
              <a:t> </a:t>
            </a:r>
            <a:r>
              <a:rPr lang="en-US" sz="4000" spc="-12" dirty="0" err="1">
                <a:solidFill>
                  <a:srgbClr val="FFFFFF"/>
                </a:solidFill>
                <a:latin typeface="Cardo"/>
              </a:rPr>
              <a:t>của</a:t>
            </a:r>
            <a:r>
              <a:rPr lang="en-US" sz="4000" spc="-12" dirty="0">
                <a:solidFill>
                  <a:srgbClr val="FFFFFF"/>
                </a:solidFill>
                <a:latin typeface="Cardo"/>
              </a:rPr>
              <a:t> 3 </a:t>
            </a:r>
            <a:r>
              <a:rPr lang="en-US" sz="4000" spc="-12" dirty="0" err="1">
                <a:solidFill>
                  <a:srgbClr val="FFFFFF"/>
                </a:solidFill>
                <a:latin typeface="Cardo"/>
              </a:rPr>
              <a:t>thành</a:t>
            </a:r>
            <a:r>
              <a:rPr lang="en-US" sz="4000" spc="-12" dirty="0">
                <a:solidFill>
                  <a:srgbClr val="FFFFFF"/>
                </a:solidFill>
                <a:latin typeface="Cardo"/>
              </a:rPr>
              <a:t> </a:t>
            </a:r>
            <a:r>
              <a:rPr lang="en-US" sz="4000" spc="-12" dirty="0" err="1">
                <a:solidFill>
                  <a:srgbClr val="FFFFFF"/>
                </a:solidFill>
                <a:latin typeface="Cardo"/>
              </a:rPr>
              <a:t>phần</a:t>
            </a:r>
            <a:r>
              <a:rPr lang="en-US" sz="4000" spc="-12" dirty="0">
                <a:solidFill>
                  <a:srgbClr val="FFFFFF"/>
                </a:solidFill>
                <a:latin typeface="Cardo"/>
              </a:rPr>
              <a:t> con </a:t>
            </a:r>
            <a:r>
              <a:rPr lang="en-US" sz="4000" spc="-12" dirty="0" err="1">
                <a:solidFill>
                  <a:srgbClr val="FFFFFF"/>
                </a:solidFill>
                <a:latin typeface="Cardo"/>
              </a:rPr>
              <a:t>sau</a:t>
            </a:r>
            <a:r>
              <a:rPr lang="en-US" sz="4000" spc="-12" dirty="0">
                <a:solidFill>
                  <a:srgbClr val="FFFFFF"/>
                </a:solidFill>
                <a:latin typeface="Cardo"/>
              </a:rPr>
              <a:t> :</a:t>
            </a:r>
          </a:p>
        </p:txBody>
      </p:sp>
      <p:sp>
        <p:nvSpPr>
          <p:cNvPr id="23" name="TextBox 23"/>
          <p:cNvSpPr txBox="1"/>
          <p:nvPr/>
        </p:nvSpPr>
        <p:spPr>
          <a:xfrm>
            <a:off x="1554907" y="4941250"/>
            <a:ext cx="3520671" cy="573085"/>
          </a:xfrm>
          <a:prstGeom prst="rect">
            <a:avLst/>
          </a:prstGeom>
        </p:spPr>
        <p:txBody>
          <a:bodyPr lIns="0" tIns="0" rIns="0" bIns="0" rtlCol="0" anchor="t">
            <a:spAutoFit/>
          </a:bodyPr>
          <a:lstStyle/>
          <a:p>
            <a:pPr algn="ctr">
              <a:lnSpc>
                <a:spcPts val="4692"/>
              </a:lnSpc>
            </a:pPr>
            <a:r>
              <a:rPr lang="en-US" sz="3351">
                <a:solidFill>
                  <a:srgbClr val="000000"/>
                </a:solidFill>
                <a:latin typeface="Noto Sans"/>
              </a:rPr>
              <a:t>Localization loss</a:t>
            </a:r>
          </a:p>
        </p:txBody>
      </p:sp>
      <p:sp>
        <p:nvSpPr>
          <p:cNvPr id="24" name="TextBox 24"/>
          <p:cNvSpPr txBox="1"/>
          <p:nvPr/>
        </p:nvSpPr>
        <p:spPr>
          <a:xfrm>
            <a:off x="7383665" y="4941250"/>
            <a:ext cx="3787663" cy="573085"/>
          </a:xfrm>
          <a:prstGeom prst="rect">
            <a:avLst/>
          </a:prstGeom>
        </p:spPr>
        <p:txBody>
          <a:bodyPr lIns="0" tIns="0" rIns="0" bIns="0" rtlCol="0" anchor="t">
            <a:spAutoFit/>
          </a:bodyPr>
          <a:lstStyle/>
          <a:p>
            <a:pPr algn="ctr">
              <a:lnSpc>
                <a:spcPts val="4692"/>
              </a:lnSpc>
            </a:pPr>
            <a:r>
              <a:rPr lang="en-US" sz="3351">
                <a:solidFill>
                  <a:srgbClr val="000000"/>
                </a:solidFill>
                <a:latin typeface="Noto Sans"/>
              </a:rPr>
              <a:t>Classification </a:t>
            </a:r>
            <a:r>
              <a:rPr lang="en-US" sz="3351" dirty="0">
                <a:solidFill>
                  <a:srgbClr val="000000"/>
                </a:solidFill>
                <a:latin typeface="Noto Sans"/>
              </a:rPr>
              <a:t>loss</a:t>
            </a:r>
          </a:p>
        </p:txBody>
      </p:sp>
      <p:sp>
        <p:nvSpPr>
          <p:cNvPr id="25" name="TextBox 25"/>
          <p:cNvSpPr txBox="1"/>
          <p:nvPr/>
        </p:nvSpPr>
        <p:spPr>
          <a:xfrm>
            <a:off x="13447992" y="4941250"/>
            <a:ext cx="3520671" cy="572093"/>
          </a:xfrm>
          <a:prstGeom prst="rect">
            <a:avLst/>
          </a:prstGeom>
        </p:spPr>
        <p:txBody>
          <a:bodyPr lIns="0" tIns="0" rIns="0" bIns="0" rtlCol="0" anchor="t">
            <a:spAutoFit/>
          </a:bodyPr>
          <a:lstStyle/>
          <a:p>
            <a:pPr algn="ctr">
              <a:lnSpc>
                <a:spcPts val="4692"/>
              </a:lnSpc>
            </a:pPr>
            <a:r>
              <a:rPr lang="en-US" sz="3351">
                <a:solidFill>
                  <a:srgbClr val="000000"/>
                </a:solidFill>
                <a:latin typeface="Noto Sans"/>
              </a:rPr>
              <a:t>Confidence loss</a:t>
            </a:r>
          </a:p>
        </p:txBody>
      </p:sp>
      <p:sp>
        <p:nvSpPr>
          <p:cNvPr id="26" name="TextBox 26"/>
          <p:cNvSpPr txBox="1"/>
          <p:nvPr/>
        </p:nvSpPr>
        <p:spPr>
          <a:xfrm>
            <a:off x="7501449" y="8388754"/>
            <a:ext cx="3520671" cy="573085"/>
          </a:xfrm>
          <a:prstGeom prst="rect">
            <a:avLst/>
          </a:prstGeom>
        </p:spPr>
        <p:txBody>
          <a:bodyPr lIns="0" tIns="0" rIns="0" bIns="0" rtlCol="0" anchor="t">
            <a:spAutoFit/>
          </a:bodyPr>
          <a:lstStyle/>
          <a:p>
            <a:pPr algn="ctr">
              <a:lnSpc>
                <a:spcPts val="4692"/>
              </a:lnSpc>
            </a:pPr>
            <a:r>
              <a:rPr lang="en-US" sz="3351" dirty="0">
                <a:solidFill>
                  <a:srgbClr val="000000"/>
                </a:solidFill>
                <a:latin typeface="Noto Sans"/>
              </a:rPr>
              <a:t>Loss Function</a:t>
            </a:r>
          </a:p>
        </p:txBody>
      </p:sp>
      <p:sp>
        <p:nvSpPr>
          <p:cNvPr id="27" name="TextBox 26">
            <a:extLst>
              <a:ext uri="{FF2B5EF4-FFF2-40B4-BE49-F238E27FC236}">
                <a16:creationId xmlns:a16="http://schemas.microsoft.com/office/drawing/2014/main" id="{902298A1-6549-4B24-96D9-A9C93027D267}"/>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11</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5" name="TextBox 5"/>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III. Yolov4</a:t>
            </a:r>
          </a:p>
        </p:txBody>
      </p:sp>
      <p:sp>
        <p:nvSpPr>
          <p:cNvPr id="20" name="TextBox 19">
            <a:extLst>
              <a:ext uri="{FF2B5EF4-FFF2-40B4-BE49-F238E27FC236}">
                <a16:creationId xmlns:a16="http://schemas.microsoft.com/office/drawing/2014/main" id="{C682621B-0E44-4D71-8E43-CFF4C034E2F3}"/>
              </a:ext>
            </a:extLst>
          </p:cNvPr>
          <p:cNvSpPr txBox="1"/>
          <p:nvPr/>
        </p:nvSpPr>
        <p:spPr>
          <a:xfrm>
            <a:off x="10434145" y="3786543"/>
            <a:ext cx="3886200" cy="1384995"/>
          </a:xfrm>
          <a:prstGeom prst="rect">
            <a:avLst/>
          </a:prstGeom>
          <a:noFill/>
        </p:spPr>
        <p:txBody>
          <a:bodyPr wrap="square" rtlCol="0">
            <a:spAutoFit/>
          </a:bodyPr>
          <a:lstStyle/>
          <a:p>
            <a:pPr algn="ctr"/>
            <a:r>
              <a:rPr lang="en-US" sz="2800">
                <a:latin typeface="Cardo" panose="020B0604020202020204" charset="-79"/>
                <a:ea typeface="Cardo" panose="020B0604020202020204" charset="-79"/>
                <a:cs typeface="Cardo" panose="020B0604020202020204" charset="-79"/>
              </a:rPr>
              <a:t>Trích xuất đặc trưng ảnh bằng (CSPDarknet53)</a:t>
            </a:r>
          </a:p>
        </p:txBody>
      </p:sp>
      <p:sp>
        <p:nvSpPr>
          <p:cNvPr id="23" name="Rectangle 22">
            <a:extLst>
              <a:ext uri="{FF2B5EF4-FFF2-40B4-BE49-F238E27FC236}">
                <a16:creationId xmlns:a16="http://schemas.microsoft.com/office/drawing/2014/main" id="{DC81EC62-31C8-4F0E-9AA8-4F94F8030ABA}"/>
              </a:ext>
            </a:extLst>
          </p:cNvPr>
          <p:cNvSpPr/>
          <p:nvPr/>
        </p:nvSpPr>
        <p:spPr>
          <a:xfrm>
            <a:off x="6629400" y="1703316"/>
            <a:ext cx="3200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ea typeface="Cardo" panose="020B0604020202020204" charset="-79"/>
                <a:cs typeface="Cardo" panose="020B0604020202020204" charset="-79"/>
              </a:rPr>
              <a:t>INPUT</a:t>
            </a:r>
          </a:p>
        </p:txBody>
      </p:sp>
      <p:sp>
        <p:nvSpPr>
          <p:cNvPr id="24" name="Rectangle 23">
            <a:extLst>
              <a:ext uri="{FF2B5EF4-FFF2-40B4-BE49-F238E27FC236}">
                <a16:creationId xmlns:a16="http://schemas.microsoft.com/office/drawing/2014/main" id="{C55EA28C-8654-4DA2-900B-21DAC6E54E81}"/>
              </a:ext>
            </a:extLst>
          </p:cNvPr>
          <p:cNvSpPr/>
          <p:nvPr/>
        </p:nvSpPr>
        <p:spPr>
          <a:xfrm>
            <a:off x="6629400" y="3695700"/>
            <a:ext cx="3200398" cy="1566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ea typeface="Cardo" panose="020B0604020202020204" charset="-79"/>
                <a:cs typeface="Cardo" panose="020B0604020202020204" charset="-79"/>
              </a:rPr>
              <a:t>Backbone</a:t>
            </a:r>
          </a:p>
          <a:p>
            <a:pPr algn="ctr"/>
            <a:endParaRPr lang="en-US" sz="2800">
              <a:ea typeface="Cardo" panose="020B0604020202020204" charset="-79"/>
              <a:cs typeface="Cardo" panose="020B0604020202020204" charset="-79"/>
            </a:endParaRPr>
          </a:p>
          <a:p>
            <a:pPr algn="ctr"/>
            <a:r>
              <a:rPr lang="en-US" sz="2800" b="1">
                <a:ea typeface="Cardo" panose="020B0604020202020204" charset="-79"/>
                <a:cs typeface="Cardo" panose="020B0604020202020204" charset="-79"/>
              </a:rPr>
              <a:t>CSPDarknet53</a:t>
            </a:r>
          </a:p>
        </p:txBody>
      </p:sp>
      <p:sp>
        <p:nvSpPr>
          <p:cNvPr id="25" name="Rectangle 24">
            <a:extLst>
              <a:ext uri="{FF2B5EF4-FFF2-40B4-BE49-F238E27FC236}">
                <a16:creationId xmlns:a16="http://schemas.microsoft.com/office/drawing/2014/main" id="{BB8CFF73-B7D9-4825-9BA7-EBE0D9B792E7}"/>
              </a:ext>
            </a:extLst>
          </p:cNvPr>
          <p:cNvSpPr/>
          <p:nvPr/>
        </p:nvSpPr>
        <p:spPr>
          <a:xfrm>
            <a:off x="6629400" y="5654566"/>
            <a:ext cx="3200398" cy="156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ea typeface="Cardo" panose="020B0604020202020204" charset="-79"/>
                <a:cs typeface="Cardo" panose="020B0604020202020204" charset="-79"/>
              </a:rPr>
              <a:t>NECK</a:t>
            </a:r>
            <a:endParaRPr lang="vi-VN" sz="2800">
              <a:ea typeface="Cardo" panose="020B0604020202020204" charset="-79"/>
              <a:cs typeface="Cardo" panose="020B0604020202020204" charset="-79"/>
            </a:endParaRPr>
          </a:p>
          <a:p>
            <a:pPr algn="ctr"/>
            <a:endParaRPr lang="en-US" sz="2800">
              <a:ea typeface="Cardo" panose="020B0604020202020204" charset="-79"/>
              <a:cs typeface="Cardo" panose="020B0604020202020204" charset="-79"/>
            </a:endParaRPr>
          </a:p>
          <a:p>
            <a:pPr algn="ctr"/>
            <a:r>
              <a:rPr lang="vi-VN" sz="2800" b="1"/>
              <a:t>SPP, PAN</a:t>
            </a:r>
            <a:endParaRPr lang="en-US" sz="2800" b="1"/>
          </a:p>
        </p:txBody>
      </p:sp>
      <p:sp>
        <p:nvSpPr>
          <p:cNvPr id="26" name="Rectangle 25">
            <a:extLst>
              <a:ext uri="{FF2B5EF4-FFF2-40B4-BE49-F238E27FC236}">
                <a16:creationId xmlns:a16="http://schemas.microsoft.com/office/drawing/2014/main" id="{E53BEB8F-F38A-4D67-B7ED-FC4F141E5436}"/>
              </a:ext>
            </a:extLst>
          </p:cNvPr>
          <p:cNvSpPr/>
          <p:nvPr/>
        </p:nvSpPr>
        <p:spPr>
          <a:xfrm>
            <a:off x="6629400" y="7613433"/>
            <a:ext cx="3200398" cy="1862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Head</a:t>
            </a:r>
          </a:p>
          <a:p>
            <a:pPr algn="ctr"/>
            <a:r>
              <a:rPr lang="en-US" sz="2400"/>
              <a:t>(Dense prediction layer)</a:t>
            </a:r>
          </a:p>
          <a:p>
            <a:pPr algn="ctr"/>
            <a:r>
              <a:rPr lang="en-US" sz="3200" b="1"/>
              <a:t>YOLOv3</a:t>
            </a:r>
          </a:p>
        </p:txBody>
      </p:sp>
      <p:sp>
        <p:nvSpPr>
          <p:cNvPr id="27" name="TextBox 26">
            <a:extLst>
              <a:ext uri="{FF2B5EF4-FFF2-40B4-BE49-F238E27FC236}">
                <a16:creationId xmlns:a16="http://schemas.microsoft.com/office/drawing/2014/main" id="{7F242A2C-CBC2-4F46-9F51-6775084B4197}"/>
              </a:ext>
            </a:extLst>
          </p:cNvPr>
          <p:cNvSpPr txBox="1"/>
          <p:nvPr/>
        </p:nvSpPr>
        <p:spPr>
          <a:xfrm>
            <a:off x="10439400" y="5960853"/>
            <a:ext cx="3886201" cy="954107"/>
          </a:xfrm>
          <a:prstGeom prst="rect">
            <a:avLst/>
          </a:prstGeom>
          <a:noFill/>
        </p:spPr>
        <p:txBody>
          <a:bodyPr wrap="square" rtlCol="0">
            <a:spAutoFit/>
          </a:bodyPr>
          <a:lstStyle/>
          <a:p>
            <a:pPr algn="ctr"/>
            <a:r>
              <a:rPr lang="en-US" sz="2800">
                <a:latin typeface="Cardo" panose="020B0604020202020204" charset="-79"/>
                <a:ea typeface="Cardo" panose="020B0604020202020204" charset="-79"/>
                <a:cs typeface="Cardo" panose="020B0604020202020204" charset="-79"/>
              </a:rPr>
              <a:t>Thu thập các feature map ở các giai đoạn</a:t>
            </a:r>
          </a:p>
        </p:txBody>
      </p:sp>
      <p:sp>
        <p:nvSpPr>
          <p:cNvPr id="28" name="TextBox 27">
            <a:extLst>
              <a:ext uri="{FF2B5EF4-FFF2-40B4-BE49-F238E27FC236}">
                <a16:creationId xmlns:a16="http://schemas.microsoft.com/office/drawing/2014/main" id="{3E557F18-6147-427C-95B5-86BDCD4BF7D6}"/>
              </a:ext>
            </a:extLst>
          </p:cNvPr>
          <p:cNvSpPr txBox="1"/>
          <p:nvPr/>
        </p:nvSpPr>
        <p:spPr>
          <a:xfrm>
            <a:off x="10439400" y="7852076"/>
            <a:ext cx="4724401" cy="1384995"/>
          </a:xfrm>
          <a:prstGeom prst="rect">
            <a:avLst/>
          </a:prstGeom>
          <a:noFill/>
        </p:spPr>
        <p:txBody>
          <a:bodyPr wrap="square" rtlCol="0">
            <a:spAutoFit/>
          </a:bodyPr>
          <a:lstStyle/>
          <a:p>
            <a:pPr algn="ctr"/>
            <a:r>
              <a:rPr lang="en-US" sz="2800" dirty="0" err="1">
                <a:latin typeface="Cardo" panose="020B0604020202020204" charset="-79"/>
                <a:ea typeface="Cardo" panose="020B0604020202020204" charset="-79"/>
                <a:cs typeface="Cardo" panose="020B0604020202020204" charset="-79"/>
              </a:rPr>
              <a:t>Nhận</a:t>
            </a:r>
            <a:r>
              <a:rPr lang="en-US" sz="2800" dirty="0">
                <a:latin typeface="Cardo" panose="020B0604020202020204" charset="-79"/>
                <a:ea typeface="Cardo" panose="020B0604020202020204" charset="-79"/>
                <a:cs typeface="Cardo" panose="020B0604020202020204" charset="-79"/>
              </a:rPr>
              <a:t> </a:t>
            </a:r>
            <a:r>
              <a:rPr lang="en-US" sz="2800" dirty="0" err="1">
                <a:latin typeface="Cardo" panose="020B0604020202020204" charset="-79"/>
                <a:ea typeface="Cardo" panose="020B0604020202020204" charset="-79"/>
                <a:cs typeface="Cardo" panose="020B0604020202020204" charset="-79"/>
              </a:rPr>
              <a:t>diện</a:t>
            </a:r>
            <a:r>
              <a:rPr lang="en-US" sz="2800" dirty="0">
                <a:latin typeface="Cardo" panose="020B0604020202020204" charset="-79"/>
                <a:ea typeface="Cardo" panose="020B0604020202020204" charset="-79"/>
                <a:cs typeface="Cardo" panose="020B0604020202020204" charset="-79"/>
              </a:rPr>
              <a:t> </a:t>
            </a:r>
            <a:r>
              <a:rPr lang="en-US" sz="2800" dirty="0" err="1">
                <a:latin typeface="Cardo" panose="020B0604020202020204" charset="-79"/>
                <a:ea typeface="Cardo" panose="020B0604020202020204" charset="-79"/>
                <a:cs typeface="Cardo" panose="020B0604020202020204" charset="-79"/>
              </a:rPr>
              <a:t>tọa</a:t>
            </a:r>
            <a:r>
              <a:rPr lang="en-US" sz="2800" dirty="0">
                <a:latin typeface="Cardo" panose="020B0604020202020204" charset="-79"/>
                <a:ea typeface="Cardo" panose="020B0604020202020204" charset="-79"/>
                <a:cs typeface="Cardo" panose="020B0604020202020204" charset="-79"/>
              </a:rPr>
              <a:t> </a:t>
            </a:r>
            <a:r>
              <a:rPr lang="en-US" sz="2800" dirty="0" err="1">
                <a:latin typeface="Cardo" panose="020B0604020202020204" charset="-79"/>
                <a:ea typeface="Cardo" panose="020B0604020202020204" charset="-79"/>
                <a:cs typeface="Cardo" panose="020B0604020202020204" charset="-79"/>
              </a:rPr>
              <a:t>độ</a:t>
            </a:r>
            <a:r>
              <a:rPr lang="en-US" sz="2800" dirty="0">
                <a:latin typeface="Cardo" panose="020B0604020202020204" charset="-79"/>
                <a:ea typeface="Cardo" panose="020B0604020202020204" charset="-79"/>
                <a:cs typeface="Cardo" panose="020B0604020202020204" charset="-79"/>
              </a:rPr>
              <a:t> </a:t>
            </a:r>
            <a:r>
              <a:rPr lang="en-US" sz="2800" dirty="0" err="1">
                <a:latin typeface="Cardo" panose="020B0604020202020204" charset="-79"/>
                <a:ea typeface="Cardo" panose="020B0604020202020204" charset="-79"/>
                <a:cs typeface="Cardo" panose="020B0604020202020204" charset="-79"/>
              </a:rPr>
              <a:t>của</a:t>
            </a:r>
            <a:r>
              <a:rPr lang="en-US" sz="2800" dirty="0">
                <a:latin typeface="Cardo" panose="020B0604020202020204" charset="-79"/>
                <a:ea typeface="Cardo" panose="020B0604020202020204" charset="-79"/>
                <a:cs typeface="Cardo" panose="020B0604020202020204" charset="-79"/>
              </a:rPr>
              <a:t> bounding box </a:t>
            </a:r>
            <a:r>
              <a:rPr lang="en-US" sz="2800" dirty="0" err="1">
                <a:latin typeface="Cardo" panose="020B0604020202020204" charset="-79"/>
                <a:ea typeface="Cardo" panose="020B0604020202020204" charset="-79"/>
                <a:cs typeface="Cardo" panose="020B0604020202020204" charset="-79"/>
              </a:rPr>
              <a:t>cũng</a:t>
            </a:r>
            <a:r>
              <a:rPr lang="en-US" sz="2800" dirty="0">
                <a:latin typeface="Cardo" panose="020B0604020202020204" charset="-79"/>
                <a:ea typeface="Cardo" panose="020B0604020202020204" charset="-79"/>
                <a:cs typeface="Cardo" panose="020B0604020202020204" charset="-79"/>
              </a:rPr>
              <a:t> </a:t>
            </a:r>
            <a:r>
              <a:rPr lang="en-US" sz="2800" dirty="0" err="1">
                <a:latin typeface="Cardo" panose="020B0604020202020204" charset="-79"/>
                <a:ea typeface="Cardo" panose="020B0604020202020204" charset="-79"/>
                <a:cs typeface="Cardo" panose="020B0604020202020204" charset="-79"/>
              </a:rPr>
              <a:t>như</a:t>
            </a:r>
            <a:r>
              <a:rPr lang="en-US" sz="2800" dirty="0">
                <a:latin typeface="Cardo" panose="020B0604020202020204" charset="-79"/>
                <a:ea typeface="Cardo" panose="020B0604020202020204" charset="-79"/>
                <a:cs typeface="Cardo" panose="020B0604020202020204" charset="-79"/>
              </a:rPr>
              <a:t> confidence score </a:t>
            </a:r>
            <a:r>
              <a:rPr lang="en-US" sz="2800" dirty="0" err="1">
                <a:latin typeface="Cardo" panose="020B0604020202020204" charset="-79"/>
                <a:ea typeface="Cardo" panose="020B0604020202020204" charset="-79"/>
                <a:cs typeface="Cardo" panose="020B0604020202020204" charset="-79"/>
              </a:rPr>
              <a:t>của</a:t>
            </a:r>
            <a:r>
              <a:rPr lang="en-US" sz="2800" dirty="0">
                <a:latin typeface="Cardo" panose="020B0604020202020204" charset="-79"/>
                <a:ea typeface="Cardo" panose="020B0604020202020204" charset="-79"/>
                <a:cs typeface="Cardo" panose="020B0604020202020204" charset="-79"/>
              </a:rPr>
              <a:t> class</a:t>
            </a:r>
          </a:p>
        </p:txBody>
      </p:sp>
      <p:cxnSp>
        <p:nvCxnSpPr>
          <p:cNvPr id="30" name="Straight Arrow Connector 29">
            <a:extLst>
              <a:ext uri="{FF2B5EF4-FFF2-40B4-BE49-F238E27FC236}">
                <a16:creationId xmlns:a16="http://schemas.microsoft.com/office/drawing/2014/main" id="{AB82B0D1-D26F-49B3-9837-175D6CCEBF8A}"/>
              </a:ext>
            </a:extLst>
          </p:cNvPr>
          <p:cNvCxnSpPr>
            <a:cxnSpLocks/>
            <a:stCxn id="23" idx="2"/>
            <a:endCxn id="24" idx="0"/>
          </p:cNvCxnSpPr>
          <p:nvPr/>
        </p:nvCxnSpPr>
        <p:spPr>
          <a:xfrm flipH="1">
            <a:off x="8229599" y="3303516"/>
            <a:ext cx="1" cy="39218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3EBE966-6227-4D62-BFE6-2D6ED0290C60}"/>
              </a:ext>
            </a:extLst>
          </p:cNvPr>
          <p:cNvCxnSpPr>
            <a:cxnSpLocks/>
          </p:cNvCxnSpPr>
          <p:nvPr/>
        </p:nvCxnSpPr>
        <p:spPr>
          <a:xfrm flipH="1">
            <a:off x="8229599" y="5274542"/>
            <a:ext cx="1" cy="39218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E0755FB-BCC2-43D5-BAA4-09947A198ED0}"/>
              </a:ext>
            </a:extLst>
          </p:cNvPr>
          <p:cNvCxnSpPr>
            <a:cxnSpLocks/>
          </p:cNvCxnSpPr>
          <p:nvPr/>
        </p:nvCxnSpPr>
        <p:spPr>
          <a:xfrm flipH="1">
            <a:off x="8229599" y="7221249"/>
            <a:ext cx="1" cy="392184"/>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3BD256E8-C4D4-4CB2-AEBD-9F9606332116}"/>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12</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5" name="TextBox 5"/>
          <p:cNvSpPr txBox="1"/>
          <p:nvPr/>
        </p:nvSpPr>
        <p:spPr>
          <a:xfrm>
            <a:off x="762000" y="373560"/>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III. Yolov4</a:t>
            </a:r>
          </a:p>
        </p:txBody>
      </p:sp>
      <p:sp>
        <p:nvSpPr>
          <p:cNvPr id="2" name="TextBox 1">
            <a:extLst>
              <a:ext uri="{FF2B5EF4-FFF2-40B4-BE49-F238E27FC236}">
                <a16:creationId xmlns:a16="http://schemas.microsoft.com/office/drawing/2014/main" id="{F8C2DC64-7915-4602-BA64-5E72CD30E95B}"/>
              </a:ext>
            </a:extLst>
          </p:cNvPr>
          <p:cNvSpPr txBox="1"/>
          <p:nvPr/>
        </p:nvSpPr>
        <p:spPr>
          <a:xfrm>
            <a:off x="1676400" y="1569380"/>
            <a:ext cx="13716000" cy="1200329"/>
          </a:xfrm>
          <a:prstGeom prst="rect">
            <a:avLst/>
          </a:prstGeom>
          <a:noFill/>
        </p:spPr>
        <p:txBody>
          <a:bodyPr wrap="square" rtlCol="0">
            <a:spAutoFit/>
          </a:bodyPr>
          <a:lstStyle/>
          <a:p>
            <a:r>
              <a:rPr lang="en-US" sz="3600">
                <a:solidFill>
                  <a:schemeClr val="bg1"/>
                </a:solidFill>
                <a:latin typeface="Cardo" panose="020B0604020202020204" charset="-79"/>
                <a:ea typeface="Cardo" panose="020B0604020202020204" charset="-79"/>
                <a:cs typeface="Cardo" panose="020B0604020202020204" charset="-79"/>
              </a:rPr>
              <a:t>Để tối ưu quá trình đào tạo và cải thiện độ chính xác cho model Yolov4 sử dụng Bag of Freebies (BoF) và Bag of Specials (BoS)</a:t>
            </a:r>
          </a:p>
        </p:txBody>
      </p:sp>
      <p:sp>
        <p:nvSpPr>
          <p:cNvPr id="3" name="TextBox 2">
            <a:extLst>
              <a:ext uri="{FF2B5EF4-FFF2-40B4-BE49-F238E27FC236}">
                <a16:creationId xmlns:a16="http://schemas.microsoft.com/office/drawing/2014/main" id="{AC529553-E583-496C-A677-A00DD8FFD919}"/>
              </a:ext>
            </a:extLst>
          </p:cNvPr>
          <p:cNvSpPr txBox="1"/>
          <p:nvPr/>
        </p:nvSpPr>
        <p:spPr>
          <a:xfrm>
            <a:off x="2101335" y="3026005"/>
            <a:ext cx="7772400" cy="2062103"/>
          </a:xfrm>
          <a:prstGeom prst="rect">
            <a:avLst/>
          </a:prstGeom>
          <a:noFill/>
        </p:spPr>
        <p:txBody>
          <a:bodyPr wrap="square" rtlCol="0">
            <a:spAutoFit/>
          </a:bodyPr>
          <a:lstStyle/>
          <a:p>
            <a:r>
              <a:rPr lang="en-US" sz="3200" b="1">
                <a:solidFill>
                  <a:srgbClr val="002060"/>
                </a:solidFill>
                <a:latin typeface="Cardo" panose="020B0604020202020204" charset="-79"/>
                <a:ea typeface="Cardo" panose="020B0604020202020204" charset="-79"/>
                <a:cs typeface="Cardo" panose="020B0604020202020204" charset="-79"/>
              </a:rPr>
              <a:t>BoF dùng cho backbone: </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CutMix and Mosaic data augmentation</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Dropblock regularization</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Class lable smoothing</a:t>
            </a:r>
          </a:p>
        </p:txBody>
      </p:sp>
      <p:sp>
        <p:nvSpPr>
          <p:cNvPr id="15" name="TextBox 14">
            <a:extLst>
              <a:ext uri="{FF2B5EF4-FFF2-40B4-BE49-F238E27FC236}">
                <a16:creationId xmlns:a16="http://schemas.microsoft.com/office/drawing/2014/main" id="{F4A6C252-0423-4FCF-8B14-00AE68A3C430}"/>
              </a:ext>
            </a:extLst>
          </p:cNvPr>
          <p:cNvSpPr txBox="1"/>
          <p:nvPr/>
        </p:nvSpPr>
        <p:spPr>
          <a:xfrm>
            <a:off x="2107010" y="5600700"/>
            <a:ext cx="10465990" cy="3046988"/>
          </a:xfrm>
          <a:prstGeom prst="rect">
            <a:avLst/>
          </a:prstGeom>
          <a:noFill/>
        </p:spPr>
        <p:txBody>
          <a:bodyPr wrap="square" rtlCol="0">
            <a:spAutoFit/>
          </a:bodyPr>
          <a:lstStyle/>
          <a:p>
            <a:r>
              <a:rPr lang="en-US" sz="3200" b="1">
                <a:solidFill>
                  <a:srgbClr val="002060"/>
                </a:solidFill>
                <a:latin typeface="Cardo" panose="020B0604020202020204" charset="-79"/>
                <a:ea typeface="Cardo" panose="020B0604020202020204" charset="-79"/>
                <a:cs typeface="Cardo" panose="020B0604020202020204" charset="-79"/>
              </a:rPr>
              <a:t>BoF dùng cho detector: </a:t>
            </a:r>
          </a:p>
          <a:p>
            <a:pPr marL="457200" indent="-457200">
              <a:buFont typeface="Arial" panose="020B0604020202020204" pitchFamily="34" charset="0"/>
              <a:buChar char="•"/>
            </a:pPr>
            <a:r>
              <a:rPr lang="en-US" sz="3200">
                <a:solidFill>
                  <a:schemeClr val="bg1"/>
                </a:solidFill>
                <a:latin typeface="Cardo" panose="020B0604020202020204" charset="-79"/>
                <a:ea typeface="Cardo" panose="020B0604020202020204" charset="-79"/>
                <a:cs typeface="Cardo" panose="020B0604020202020204" charset="-79"/>
              </a:rPr>
              <a:t>CIoU-loss, </a:t>
            </a:r>
            <a:r>
              <a:rPr lang="en-US" sz="3200">
                <a:solidFill>
                  <a:srgbClr val="FFFF00"/>
                </a:solidFill>
                <a:latin typeface="Cardo" panose="020B0604020202020204" charset="-79"/>
                <a:ea typeface="Cardo" panose="020B0604020202020204" charset="-79"/>
                <a:cs typeface="Cardo" panose="020B0604020202020204" charset="-79"/>
              </a:rPr>
              <a:t>CmBN</a:t>
            </a:r>
            <a:r>
              <a:rPr lang="en-US" sz="3200">
                <a:solidFill>
                  <a:schemeClr val="bg1"/>
                </a:solidFill>
                <a:latin typeface="Cardo" panose="020B0604020202020204" charset="-79"/>
                <a:ea typeface="Cardo" panose="020B0604020202020204" charset="-79"/>
                <a:cs typeface="Cardo" panose="020B0604020202020204" charset="-79"/>
              </a:rPr>
              <a:t>, </a:t>
            </a:r>
            <a:r>
              <a:rPr lang="en-US" sz="3200">
                <a:solidFill>
                  <a:srgbClr val="C00000"/>
                </a:solidFill>
                <a:latin typeface="Cardo" panose="020B0604020202020204" charset="-79"/>
                <a:ea typeface="Cardo" panose="020B0604020202020204" charset="-79"/>
                <a:cs typeface="Cardo" panose="020B0604020202020204" charset="-79"/>
              </a:rPr>
              <a:t>Dropblock regularization</a:t>
            </a:r>
            <a:r>
              <a:rPr lang="en-US" sz="3200">
                <a:solidFill>
                  <a:schemeClr val="bg1"/>
                </a:solidFill>
                <a:latin typeface="Cardo" panose="020B0604020202020204" charset="-79"/>
                <a:ea typeface="Cardo" panose="020B0604020202020204" charset="-79"/>
                <a:cs typeface="Cardo" panose="020B0604020202020204" charset="-79"/>
              </a:rPr>
              <a:t>, </a:t>
            </a:r>
            <a:r>
              <a:rPr lang="en-US" sz="3200">
                <a:solidFill>
                  <a:srgbClr val="FFFF00"/>
                </a:solidFill>
                <a:latin typeface="Cardo" panose="020B0604020202020204" charset="-79"/>
                <a:ea typeface="Cardo" panose="020B0604020202020204" charset="-79"/>
                <a:cs typeface="Cardo" panose="020B0604020202020204" charset="-79"/>
              </a:rPr>
              <a:t>Mosaic data augmentation</a:t>
            </a:r>
            <a:r>
              <a:rPr lang="en-US" sz="3200">
                <a:solidFill>
                  <a:schemeClr val="bg1"/>
                </a:solidFill>
                <a:latin typeface="Cardo" panose="020B0604020202020204" charset="-79"/>
                <a:ea typeface="Cardo" panose="020B0604020202020204" charset="-79"/>
                <a:cs typeface="Cardo" panose="020B0604020202020204" charset="-79"/>
              </a:rPr>
              <a:t>, Self-Adversarial training, </a:t>
            </a:r>
            <a:r>
              <a:rPr lang="en-US" sz="3200">
                <a:solidFill>
                  <a:srgbClr val="C00000"/>
                </a:solidFill>
                <a:latin typeface="Cardo" panose="020B0604020202020204" charset="-79"/>
                <a:ea typeface="Cardo" panose="020B0604020202020204" charset="-79"/>
                <a:cs typeface="Cardo" panose="020B0604020202020204" charset="-79"/>
              </a:rPr>
              <a:t>Eliminate grid sensitivity</a:t>
            </a:r>
            <a:r>
              <a:rPr lang="en-US" sz="3200">
                <a:solidFill>
                  <a:schemeClr val="bg1"/>
                </a:solidFill>
                <a:latin typeface="Cardo" panose="020B0604020202020204" charset="-79"/>
                <a:ea typeface="Cardo" panose="020B0604020202020204" charset="-79"/>
                <a:cs typeface="Cardo" panose="020B0604020202020204" charset="-79"/>
              </a:rPr>
              <a:t>, </a:t>
            </a:r>
            <a:r>
              <a:rPr lang="en-US" sz="3200">
                <a:solidFill>
                  <a:srgbClr val="FFFF00"/>
                </a:solidFill>
                <a:latin typeface="Cardo" panose="020B0604020202020204" charset="-79"/>
                <a:ea typeface="Cardo" panose="020B0604020202020204" charset="-79"/>
                <a:cs typeface="Cardo" panose="020B0604020202020204" charset="-79"/>
              </a:rPr>
              <a:t>Using multiple anchors for a single ground truth</a:t>
            </a:r>
            <a:r>
              <a:rPr lang="en-US" sz="3200">
                <a:solidFill>
                  <a:schemeClr val="bg1"/>
                </a:solidFill>
                <a:latin typeface="Cardo" panose="020B0604020202020204" charset="-79"/>
                <a:ea typeface="Cardo" panose="020B0604020202020204" charset="-79"/>
                <a:cs typeface="Cardo" panose="020B0604020202020204" charset="-79"/>
              </a:rPr>
              <a:t>, Cosine annealing schedule, </a:t>
            </a:r>
            <a:r>
              <a:rPr lang="en-US" sz="3200">
                <a:solidFill>
                  <a:srgbClr val="C00000"/>
                </a:solidFill>
                <a:latin typeface="Cardo" panose="020B0604020202020204" charset="-79"/>
                <a:ea typeface="Cardo" panose="020B0604020202020204" charset="-79"/>
                <a:cs typeface="Cardo" panose="020B0604020202020204" charset="-79"/>
              </a:rPr>
              <a:t>Optimal hyperparameters</a:t>
            </a:r>
            <a:r>
              <a:rPr lang="en-US" sz="3200">
                <a:solidFill>
                  <a:schemeClr val="bg1"/>
                </a:solidFill>
                <a:latin typeface="Cardo" panose="020B0604020202020204" charset="-79"/>
                <a:ea typeface="Cardo" panose="020B0604020202020204" charset="-79"/>
                <a:cs typeface="Cardo" panose="020B0604020202020204" charset="-79"/>
              </a:rPr>
              <a:t>, </a:t>
            </a:r>
            <a:r>
              <a:rPr lang="en-US" sz="3200">
                <a:solidFill>
                  <a:srgbClr val="FFFF00"/>
                </a:solidFill>
                <a:latin typeface="Cardo" panose="020B0604020202020204" charset="-79"/>
                <a:ea typeface="Cardo" panose="020B0604020202020204" charset="-79"/>
                <a:cs typeface="Cardo" panose="020B0604020202020204" charset="-79"/>
              </a:rPr>
              <a:t>Random training shapes. </a:t>
            </a:r>
          </a:p>
        </p:txBody>
      </p:sp>
      <p:sp>
        <p:nvSpPr>
          <p:cNvPr id="7" name="TextBox 6">
            <a:extLst>
              <a:ext uri="{FF2B5EF4-FFF2-40B4-BE49-F238E27FC236}">
                <a16:creationId xmlns:a16="http://schemas.microsoft.com/office/drawing/2014/main" id="{7B407859-3851-4D82-A92B-E13520CA1EC5}"/>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13</a:t>
            </a:r>
            <a:endParaRPr lang="en-ID"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2014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5" name="TextBox 5"/>
          <p:cNvSpPr txBox="1"/>
          <p:nvPr/>
        </p:nvSpPr>
        <p:spPr>
          <a:xfrm>
            <a:off x="762000" y="373560"/>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III. Yolov4</a:t>
            </a:r>
          </a:p>
        </p:txBody>
      </p:sp>
      <p:sp>
        <p:nvSpPr>
          <p:cNvPr id="2" name="TextBox 1">
            <a:extLst>
              <a:ext uri="{FF2B5EF4-FFF2-40B4-BE49-F238E27FC236}">
                <a16:creationId xmlns:a16="http://schemas.microsoft.com/office/drawing/2014/main" id="{F8C2DC64-7915-4602-BA64-5E72CD30E95B}"/>
              </a:ext>
            </a:extLst>
          </p:cNvPr>
          <p:cNvSpPr txBox="1"/>
          <p:nvPr/>
        </p:nvSpPr>
        <p:spPr>
          <a:xfrm>
            <a:off x="1676400" y="1569380"/>
            <a:ext cx="13716000" cy="1200329"/>
          </a:xfrm>
          <a:prstGeom prst="rect">
            <a:avLst/>
          </a:prstGeom>
          <a:noFill/>
        </p:spPr>
        <p:txBody>
          <a:bodyPr wrap="square" rtlCol="0">
            <a:spAutoFit/>
          </a:bodyPr>
          <a:lstStyle/>
          <a:p>
            <a:r>
              <a:rPr lang="en-US" sz="3600">
                <a:solidFill>
                  <a:schemeClr val="bg1"/>
                </a:solidFill>
                <a:latin typeface="Cardo" panose="020B0604020202020204" charset="-79"/>
                <a:ea typeface="Cardo" panose="020B0604020202020204" charset="-79"/>
                <a:cs typeface="Cardo" panose="020B0604020202020204" charset="-79"/>
              </a:rPr>
              <a:t>Để tối ưu quá trình đào tạo và cải thiện độ chính xác cho model Yolov4 sử dụng Bag of Freebies (BoF) và Bag of Specials (BoS)</a:t>
            </a:r>
          </a:p>
        </p:txBody>
      </p:sp>
      <p:sp>
        <p:nvSpPr>
          <p:cNvPr id="3" name="TextBox 2">
            <a:extLst>
              <a:ext uri="{FF2B5EF4-FFF2-40B4-BE49-F238E27FC236}">
                <a16:creationId xmlns:a16="http://schemas.microsoft.com/office/drawing/2014/main" id="{AC529553-E583-496C-A677-A00DD8FFD919}"/>
              </a:ext>
            </a:extLst>
          </p:cNvPr>
          <p:cNvSpPr txBox="1"/>
          <p:nvPr/>
        </p:nvSpPr>
        <p:spPr>
          <a:xfrm>
            <a:off x="2101334" y="3026005"/>
            <a:ext cx="10928865" cy="2062103"/>
          </a:xfrm>
          <a:prstGeom prst="rect">
            <a:avLst/>
          </a:prstGeom>
          <a:noFill/>
        </p:spPr>
        <p:txBody>
          <a:bodyPr wrap="square" rtlCol="0">
            <a:spAutoFit/>
          </a:bodyPr>
          <a:lstStyle/>
          <a:p>
            <a:r>
              <a:rPr lang="en-US" sz="3200" b="1">
                <a:solidFill>
                  <a:srgbClr val="002060"/>
                </a:solidFill>
                <a:latin typeface="Cardo" panose="020B0604020202020204" charset="-79"/>
                <a:ea typeface="Cardo" panose="020B0604020202020204" charset="-79"/>
                <a:cs typeface="Cardo" panose="020B0604020202020204" charset="-79"/>
              </a:rPr>
              <a:t>BoS dùng cho backbone: </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Mish Activation</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Cross – Stage partial connections (CSP) </a:t>
            </a:r>
          </a:p>
          <a:p>
            <a:pPr marL="514350" indent="-514350">
              <a:buAutoNum type="arabicPeriod"/>
            </a:pPr>
            <a:r>
              <a:rPr lang="en-US" sz="3200">
                <a:solidFill>
                  <a:schemeClr val="bg1"/>
                </a:solidFill>
                <a:latin typeface="Cardo" panose="020B0604020202020204" charset="-79"/>
                <a:ea typeface="Cardo" panose="020B0604020202020204" charset="-79"/>
                <a:cs typeface="Cardo" panose="020B0604020202020204" charset="-79"/>
              </a:rPr>
              <a:t>Multi-input weighted residual connections (MIWRC)</a:t>
            </a:r>
          </a:p>
        </p:txBody>
      </p:sp>
      <p:sp>
        <p:nvSpPr>
          <p:cNvPr id="15" name="TextBox 14">
            <a:extLst>
              <a:ext uri="{FF2B5EF4-FFF2-40B4-BE49-F238E27FC236}">
                <a16:creationId xmlns:a16="http://schemas.microsoft.com/office/drawing/2014/main" id="{F4A6C252-0423-4FCF-8B14-00AE68A3C430}"/>
              </a:ext>
            </a:extLst>
          </p:cNvPr>
          <p:cNvSpPr txBox="1"/>
          <p:nvPr/>
        </p:nvSpPr>
        <p:spPr>
          <a:xfrm>
            <a:off x="2107010" y="5600700"/>
            <a:ext cx="10465990" cy="2554545"/>
          </a:xfrm>
          <a:prstGeom prst="rect">
            <a:avLst/>
          </a:prstGeom>
          <a:noFill/>
        </p:spPr>
        <p:txBody>
          <a:bodyPr wrap="square" rtlCol="0">
            <a:spAutoFit/>
          </a:bodyPr>
          <a:lstStyle/>
          <a:p>
            <a:r>
              <a:rPr lang="en-US" sz="3200" b="1">
                <a:solidFill>
                  <a:srgbClr val="002060"/>
                </a:solidFill>
                <a:latin typeface="Cardo" panose="020B0604020202020204" charset="-79"/>
                <a:ea typeface="Cardo" panose="020B0604020202020204" charset="-79"/>
                <a:cs typeface="Cardo" panose="020B0604020202020204" charset="-79"/>
              </a:rPr>
              <a:t>BoS dùng cho detector: </a:t>
            </a:r>
          </a:p>
          <a:p>
            <a:pPr marL="514350" indent="-514350">
              <a:buFont typeface="+mj-lt"/>
              <a:buAutoNum type="arabicPeriod"/>
            </a:pPr>
            <a:r>
              <a:rPr lang="en-US" sz="3200">
                <a:solidFill>
                  <a:schemeClr val="bg1"/>
                </a:solidFill>
                <a:latin typeface="Cardo" panose="020B0604020202020204" charset="-79"/>
                <a:ea typeface="Cardo" panose="020B0604020202020204" charset="-79"/>
                <a:cs typeface="Cardo" panose="020B0604020202020204" charset="-79"/>
              </a:rPr>
              <a:t>Mish activation</a:t>
            </a:r>
          </a:p>
          <a:p>
            <a:pPr marL="514350" indent="-514350">
              <a:buFont typeface="+mj-lt"/>
              <a:buAutoNum type="arabicPeriod"/>
            </a:pPr>
            <a:r>
              <a:rPr lang="en-US" sz="3200">
                <a:solidFill>
                  <a:schemeClr val="bg1"/>
                </a:solidFill>
                <a:latin typeface="Cardo" panose="020B0604020202020204" charset="-79"/>
                <a:ea typeface="Cardo" panose="020B0604020202020204" charset="-79"/>
                <a:cs typeface="Cardo" panose="020B0604020202020204" charset="-79"/>
              </a:rPr>
              <a:t>SPP – block, Sam – block</a:t>
            </a:r>
          </a:p>
          <a:p>
            <a:pPr marL="514350" indent="-514350">
              <a:buFont typeface="+mj-lt"/>
              <a:buAutoNum type="arabicPeriod"/>
            </a:pPr>
            <a:r>
              <a:rPr lang="en-US" sz="3200">
                <a:solidFill>
                  <a:schemeClr val="bg1"/>
                </a:solidFill>
                <a:latin typeface="Cardo" panose="020B0604020202020204" charset="-79"/>
                <a:ea typeface="Cardo" panose="020B0604020202020204" charset="-79"/>
                <a:cs typeface="Cardo" panose="020B0604020202020204" charset="-79"/>
              </a:rPr>
              <a:t>PAN path – aggregation block</a:t>
            </a:r>
          </a:p>
          <a:p>
            <a:pPr marL="514350" indent="-514350">
              <a:buFont typeface="+mj-lt"/>
              <a:buAutoNum type="arabicPeriod"/>
            </a:pPr>
            <a:r>
              <a:rPr lang="en-US" sz="3200">
                <a:solidFill>
                  <a:schemeClr val="bg1"/>
                </a:solidFill>
                <a:latin typeface="Cardo" panose="020B0604020202020204" charset="-79"/>
                <a:ea typeface="Cardo" panose="020B0604020202020204" charset="-79"/>
                <a:cs typeface="Cardo" panose="020B0604020202020204" charset="-79"/>
              </a:rPr>
              <a:t>DIoU - NMS</a:t>
            </a:r>
          </a:p>
        </p:txBody>
      </p:sp>
      <p:sp>
        <p:nvSpPr>
          <p:cNvPr id="7" name="TextBox 6">
            <a:extLst>
              <a:ext uri="{FF2B5EF4-FFF2-40B4-BE49-F238E27FC236}">
                <a16:creationId xmlns:a16="http://schemas.microsoft.com/office/drawing/2014/main" id="{7B407859-3851-4D82-A92B-E13520CA1EC5}"/>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13</a:t>
            </a:r>
            <a:endParaRPr lang="en-ID"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6687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3" name="TextBox 3"/>
          <p:cNvSpPr txBox="1"/>
          <p:nvPr/>
        </p:nvSpPr>
        <p:spPr>
          <a:xfrm>
            <a:off x="914400" y="1383844"/>
            <a:ext cx="17094387" cy="2128788"/>
          </a:xfrm>
          <a:prstGeom prst="rect">
            <a:avLst/>
          </a:prstGeom>
        </p:spPr>
        <p:txBody>
          <a:bodyPr lIns="0" tIns="0" rIns="0" bIns="0" rtlCol="0" anchor="t">
            <a:spAutoFit/>
          </a:bodyPr>
          <a:lstStyle/>
          <a:p>
            <a:pPr>
              <a:lnSpc>
                <a:spcPts val="5599"/>
              </a:lnSpc>
            </a:pPr>
            <a:r>
              <a:rPr lang="en-US" sz="4000">
                <a:solidFill>
                  <a:srgbClr val="FFFFFF"/>
                </a:solidFill>
                <a:latin typeface="Cardo"/>
              </a:rPr>
              <a:t>Mục </a:t>
            </a:r>
            <a:r>
              <a:rPr lang="en-US" sz="4000" dirty="0" err="1">
                <a:solidFill>
                  <a:srgbClr val="FFFFFF"/>
                </a:solidFill>
                <a:latin typeface="Cardo"/>
              </a:rPr>
              <a:t>tiêu</a:t>
            </a:r>
            <a:r>
              <a:rPr lang="en-US" sz="4000" dirty="0">
                <a:solidFill>
                  <a:srgbClr val="FFFFFF"/>
                </a:solidFill>
                <a:latin typeface="Cardo"/>
              </a:rPr>
              <a:t>: </a:t>
            </a:r>
          </a:p>
          <a:p>
            <a:pPr marL="863599" lvl="1" indent="-431800">
              <a:lnSpc>
                <a:spcPts val="5599"/>
              </a:lnSpc>
              <a:buFont typeface="Arial"/>
              <a:buChar char="•"/>
            </a:pPr>
            <a:r>
              <a:rPr lang="en-US" sz="4000" dirty="0" err="1">
                <a:solidFill>
                  <a:srgbClr val="FFFFFF"/>
                </a:solidFill>
                <a:latin typeface="Cardo"/>
              </a:rPr>
              <a:t>Nhận</a:t>
            </a:r>
            <a:r>
              <a:rPr lang="en-US" sz="4000" dirty="0">
                <a:solidFill>
                  <a:srgbClr val="FFFFFF"/>
                </a:solidFill>
                <a:latin typeface="Cardo"/>
              </a:rPr>
              <a:t> </a:t>
            </a:r>
            <a:r>
              <a:rPr lang="en-US" sz="4000" dirty="0" err="1">
                <a:solidFill>
                  <a:srgbClr val="FFFFFF"/>
                </a:solidFill>
                <a:latin typeface="Cardo"/>
              </a:rPr>
              <a:t>dạng</a:t>
            </a:r>
            <a:r>
              <a:rPr lang="en-US" sz="4000" dirty="0">
                <a:solidFill>
                  <a:srgbClr val="FFFFFF"/>
                </a:solidFill>
                <a:latin typeface="Cardo"/>
              </a:rPr>
              <a:t> </a:t>
            </a:r>
            <a:r>
              <a:rPr lang="en-US" sz="4000" dirty="0" err="1">
                <a:solidFill>
                  <a:srgbClr val="FFFFFF"/>
                </a:solidFill>
                <a:latin typeface="Cardo"/>
              </a:rPr>
              <a:t>được</a:t>
            </a:r>
            <a:r>
              <a:rPr lang="en-US" sz="4000" dirty="0">
                <a:solidFill>
                  <a:srgbClr val="FFFFFF"/>
                </a:solidFill>
                <a:latin typeface="Cardo"/>
              </a:rPr>
              <a:t> </a:t>
            </a:r>
            <a:r>
              <a:rPr lang="en-US" sz="4000" dirty="0" err="1">
                <a:solidFill>
                  <a:srgbClr val="FFFFFF"/>
                </a:solidFill>
                <a:latin typeface="Cardo"/>
              </a:rPr>
              <a:t>đối</a:t>
            </a:r>
            <a:r>
              <a:rPr lang="en-US" sz="4000" dirty="0">
                <a:solidFill>
                  <a:srgbClr val="FFFFFF"/>
                </a:solidFill>
                <a:latin typeface="Cardo"/>
              </a:rPr>
              <a:t> </a:t>
            </a:r>
            <a:r>
              <a:rPr lang="en-US" sz="4000" dirty="0" err="1">
                <a:solidFill>
                  <a:srgbClr val="FFFFFF"/>
                </a:solidFill>
                <a:latin typeface="Cardo"/>
              </a:rPr>
              <a:t>tượng</a:t>
            </a:r>
            <a:r>
              <a:rPr lang="en-US" sz="4000" dirty="0">
                <a:solidFill>
                  <a:srgbClr val="FFFFFF"/>
                </a:solidFill>
                <a:latin typeface="Cardo"/>
              </a:rPr>
              <a:t> ổ </a:t>
            </a:r>
            <a:r>
              <a:rPr lang="en-US" sz="4000" dirty="0" err="1">
                <a:solidFill>
                  <a:srgbClr val="FFFFFF"/>
                </a:solidFill>
                <a:latin typeface="Cardo"/>
              </a:rPr>
              <a:t>gà</a:t>
            </a:r>
            <a:r>
              <a:rPr lang="en-US" sz="4000" dirty="0">
                <a:solidFill>
                  <a:srgbClr val="FFFFFF"/>
                </a:solidFill>
                <a:latin typeface="Cardo"/>
              </a:rPr>
              <a:t>, ổ </a:t>
            </a:r>
            <a:r>
              <a:rPr lang="en-US" sz="4000" dirty="0" err="1">
                <a:solidFill>
                  <a:srgbClr val="FFFFFF"/>
                </a:solidFill>
                <a:latin typeface="Cardo"/>
              </a:rPr>
              <a:t>vịt</a:t>
            </a:r>
            <a:r>
              <a:rPr lang="en-US" sz="4000" dirty="0">
                <a:solidFill>
                  <a:srgbClr val="FFFFFF"/>
                </a:solidFill>
                <a:latin typeface="Cardo"/>
              </a:rPr>
              <a:t> </a:t>
            </a:r>
            <a:r>
              <a:rPr lang="en-US" sz="4000" dirty="0" err="1">
                <a:solidFill>
                  <a:srgbClr val="FFFFFF"/>
                </a:solidFill>
                <a:latin typeface="Cardo"/>
              </a:rPr>
              <a:t>khi</a:t>
            </a:r>
            <a:r>
              <a:rPr lang="en-US" sz="4000" dirty="0">
                <a:solidFill>
                  <a:srgbClr val="FFFFFF"/>
                </a:solidFill>
                <a:latin typeface="Cardo"/>
              </a:rPr>
              <a:t> </a:t>
            </a:r>
            <a:r>
              <a:rPr lang="en-US" sz="4000" dirty="0" err="1">
                <a:solidFill>
                  <a:srgbClr val="FFFFFF"/>
                </a:solidFill>
                <a:latin typeface="Cardo"/>
              </a:rPr>
              <a:t>đưa</a:t>
            </a:r>
            <a:r>
              <a:rPr lang="en-US" sz="4000" dirty="0">
                <a:solidFill>
                  <a:srgbClr val="FFFFFF"/>
                </a:solidFill>
                <a:latin typeface="Cardo"/>
              </a:rPr>
              <a:t> </a:t>
            </a:r>
            <a:r>
              <a:rPr lang="en-US" sz="4000" dirty="0" err="1">
                <a:solidFill>
                  <a:srgbClr val="FFFFFF"/>
                </a:solidFill>
                <a:latin typeface="Cardo"/>
              </a:rPr>
              <a:t>ảnh</a:t>
            </a:r>
            <a:r>
              <a:rPr lang="en-US" sz="4000" dirty="0">
                <a:solidFill>
                  <a:srgbClr val="FFFFFF"/>
                </a:solidFill>
                <a:latin typeface="Cardo"/>
              </a:rPr>
              <a:t> input </a:t>
            </a:r>
            <a:r>
              <a:rPr lang="en-US" sz="4000" dirty="0" err="1">
                <a:solidFill>
                  <a:srgbClr val="FFFFFF"/>
                </a:solidFill>
                <a:latin typeface="Cardo"/>
              </a:rPr>
              <a:t>vào</a:t>
            </a:r>
            <a:r>
              <a:rPr lang="en-US" sz="4000" dirty="0">
                <a:solidFill>
                  <a:srgbClr val="FFFFFF"/>
                </a:solidFill>
                <a:latin typeface="Cardo"/>
              </a:rPr>
              <a:t>.</a:t>
            </a:r>
          </a:p>
          <a:p>
            <a:pPr>
              <a:lnSpc>
                <a:spcPts val="5600"/>
              </a:lnSpc>
              <a:spcBef>
                <a:spcPct val="0"/>
              </a:spcBef>
            </a:pPr>
            <a:endParaRPr lang="en-US" sz="4000" dirty="0">
              <a:solidFill>
                <a:srgbClr val="FFFFFF"/>
              </a:solidFill>
              <a:latin typeface="Cardo"/>
            </a:endParaRPr>
          </a:p>
        </p:txBody>
      </p:sp>
      <p:pic>
        <p:nvPicPr>
          <p:cNvPr id="5" name="Picture 5"/>
          <p:cNvPicPr>
            <a:picLocks noChangeAspect="1"/>
          </p:cNvPicPr>
          <p:nvPr/>
        </p:nvPicPr>
        <p:blipFill>
          <a:blip r:embed="rId3"/>
          <a:srcRect/>
          <a:stretch>
            <a:fillRect/>
          </a:stretch>
        </p:blipFill>
        <p:spPr>
          <a:xfrm>
            <a:off x="10896600" y="4152900"/>
            <a:ext cx="5019103" cy="4488580"/>
          </a:xfrm>
          <a:prstGeom prst="rect">
            <a:avLst/>
          </a:prstGeom>
        </p:spPr>
      </p:pic>
      <p:pic>
        <p:nvPicPr>
          <p:cNvPr id="6" name="Picture 6"/>
          <p:cNvPicPr>
            <a:picLocks noChangeAspect="1"/>
          </p:cNvPicPr>
          <p:nvPr/>
        </p:nvPicPr>
        <p:blipFill>
          <a:blip r:embed="rId4"/>
          <a:srcRect/>
          <a:stretch>
            <a:fillRect/>
          </a:stretch>
        </p:blipFill>
        <p:spPr>
          <a:xfrm>
            <a:off x="2167578" y="4169368"/>
            <a:ext cx="5223823" cy="4479732"/>
          </a:xfrm>
          <a:prstGeom prst="rect">
            <a:avLst/>
          </a:prstGeom>
        </p:spPr>
      </p:pic>
      <p:sp>
        <p:nvSpPr>
          <p:cNvPr id="7" name="TextBox 7"/>
          <p:cNvSpPr txBox="1"/>
          <p:nvPr/>
        </p:nvSpPr>
        <p:spPr>
          <a:xfrm>
            <a:off x="588948" y="361315"/>
            <a:ext cx="14498652" cy="1038746"/>
          </a:xfrm>
          <a:prstGeom prst="rect">
            <a:avLst/>
          </a:prstGeom>
        </p:spPr>
        <p:txBody>
          <a:bodyPr wrap="square"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IV. </a:t>
            </a:r>
            <a:r>
              <a:rPr lang="en-US" sz="6000" dirty="0" err="1">
                <a:solidFill>
                  <a:schemeClr val="tx2">
                    <a:lumMod val="75000"/>
                  </a:schemeClr>
                </a:solidFill>
                <a:latin typeface="Rokkitt Bold"/>
              </a:rPr>
              <a:t>Cài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đặt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thực</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nghiệm</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quả</a:t>
            </a:r>
            <a:r>
              <a:rPr lang="en-US" sz="6000" dirty="0">
                <a:solidFill>
                  <a:schemeClr val="tx2">
                    <a:lumMod val="75000"/>
                  </a:schemeClr>
                </a:solidFill>
                <a:latin typeface="Rokkitt Bold"/>
              </a:rPr>
              <a:t>:</a:t>
            </a:r>
          </a:p>
        </p:txBody>
      </p:sp>
      <p:sp>
        <p:nvSpPr>
          <p:cNvPr id="9" name="TextBox 8">
            <a:extLst>
              <a:ext uri="{FF2B5EF4-FFF2-40B4-BE49-F238E27FC236}">
                <a16:creationId xmlns:a16="http://schemas.microsoft.com/office/drawing/2014/main" id="{5F7EF1E5-689C-46FA-8EFA-E79CF4870427}"/>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14</a:t>
            </a:r>
            <a:endParaRPr lang="en-ID" sz="2000" b="1" dirty="0">
              <a:effectLst>
                <a:outerShdw blurRad="38100" dist="38100" dir="2700000" algn="tl">
                  <a:srgbClr val="000000">
                    <a:alpha val="43137"/>
                  </a:srgbClr>
                </a:outerShdw>
              </a:effectLst>
            </a:endParaRPr>
          </a:p>
        </p:txBody>
      </p:sp>
      <p:grpSp>
        <p:nvGrpSpPr>
          <p:cNvPr id="14" name="Group 13">
            <a:extLst>
              <a:ext uri="{FF2B5EF4-FFF2-40B4-BE49-F238E27FC236}">
                <a16:creationId xmlns:a16="http://schemas.microsoft.com/office/drawing/2014/main" id="{4A8AD8FF-33B0-421D-8DBC-29AFBE6E38AF}"/>
              </a:ext>
            </a:extLst>
          </p:cNvPr>
          <p:cNvGrpSpPr>
            <a:grpSpLocks noChangeAspect="1"/>
          </p:cNvGrpSpPr>
          <p:nvPr/>
        </p:nvGrpSpPr>
        <p:grpSpPr>
          <a:xfrm rot="6880841">
            <a:off x="8692664" y="5687552"/>
            <a:ext cx="902675" cy="1419274"/>
            <a:chOff x="0" y="-3810"/>
            <a:chExt cx="1045210" cy="1643380"/>
          </a:xfrm>
        </p:grpSpPr>
        <p:sp>
          <p:nvSpPr>
            <p:cNvPr id="15" name="Freeform 5">
              <a:extLst>
                <a:ext uri="{FF2B5EF4-FFF2-40B4-BE49-F238E27FC236}">
                  <a16:creationId xmlns:a16="http://schemas.microsoft.com/office/drawing/2014/main" id="{44D30E7F-060C-44E1-B6B1-2AB73E6F76FF}"/>
                </a:ext>
              </a:extLst>
            </p:cNvPr>
            <p:cNvSpPr/>
            <p:nvPr/>
          </p:nvSpPr>
          <p:spPr>
            <a:xfrm>
              <a:off x="44450" y="44450"/>
              <a:ext cx="953770" cy="1550670"/>
            </a:xfrm>
            <a:custGeom>
              <a:avLst/>
              <a:gdLst/>
              <a:ahLst/>
              <a:cxnLst/>
              <a:rect l="l" t="t" r="r" b="b"/>
              <a:pathLst>
                <a:path w="953770" h="1550670">
                  <a:moveTo>
                    <a:pt x="953770" y="838200"/>
                  </a:moveTo>
                  <a:lnTo>
                    <a:pt x="0" y="0"/>
                  </a:lnTo>
                  <a:lnTo>
                    <a:pt x="29210" y="1268730"/>
                  </a:lnTo>
                  <a:lnTo>
                    <a:pt x="337820" y="967740"/>
                  </a:lnTo>
                  <a:lnTo>
                    <a:pt x="609600" y="1550670"/>
                  </a:lnTo>
                  <a:lnTo>
                    <a:pt x="796290" y="1463040"/>
                  </a:lnTo>
                  <a:lnTo>
                    <a:pt x="524510" y="881380"/>
                  </a:lnTo>
                  <a:close/>
                </a:path>
              </a:pathLst>
            </a:custGeom>
            <a:solidFill>
              <a:srgbClr val="77838D"/>
            </a:solidFill>
          </p:spPr>
          <p:txBody>
            <a:bodyPr/>
            <a:lstStyle/>
            <a:p>
              <a:endParaRPr lang="en-US"/>
            </a:p>
          </p:txBody>
        </p:sp>
        <p:sp>
          <p:nvSpPr>
            <p:cNvPr id="16" name="Freeform 6">
              <a:extLst>
                <a:ext uri="{FF2B5EF4-FFF2-40B4-BE49-F238E27FC236}">
                  <a16:creationId xmlns:a16="http://schemas.microsoft.com/office/drawing/2014/main" id="{81DCCB3C-F5F9-46B4-8B83-5BF351D4B8A3}"/>
                </a:ext>
              </a:extLst>
            </p:cNvPr>
            <p:cNvSpPr/>
            <p:nvPr/>
          </p:nvSpPr>
          <p:spPr>
            <a:xfrm>
              <a:off x="0" y="-3810"/>
              <a:ext cx="1045210" cy="1643380"/>
            </a:xfrm>
            <a:custGeom>
              <a:avLst/>
              <a:gdLst/>
              <a:ahLst/>
              <a:cxnLst/>
              <a:rect l="l" t="t" r="r" b="b"/>
              <a:pathLst>
                <a:path w="1045210" h="164338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E3950"/>
            </a:solidFill>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7" name="TextBox 7"/>
          <p:cNvSpPr txBox="1"/>
          <p:nvPr/>
        </p:nvSpPr>
        <p:spPr>
          <a:xfrm>
            <a:off x="588948" y="361315"/>
            <a:ext cx="14498652" cy="1038746"/>
          </a:xfrm>
          <a:prstGeom prst="rect">
            <a:avLst/>
          </a:prstGeom>
        </p:spPr>
        <p:txBody>
          <a:bodyPr wrap="square"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IV. </a:t>
            </a:r>
            <a:r>
              <a:rPr lang="en-US" sz="6000" dirty="0" err="1">
                <a:solidFill>
                  <a:schemeClr val="tx2">
                    <a:lumMod val="75000"/>
                  </a:schemeClr>
                </a:solidFill>
                <a:latin typeface="Rokkitt Bold"/>
              </a:rPr>
              <a:t>Cài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đặt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thực</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nghiệm</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quả</a:t>
            </a:r>
            <a:r>
              <a:rPr lang="en-US" sz="6000" dirty="0">
                <a:solidFill>
                  <a:schemeClr val="tx2">
                    <a:lumMod val="75000"/>
                  </a:schemeClr>
                </a:solidFill>
                <a:latin typeface="Rokkitt Bold"/>
              </a:rPr>
              <a:t>:</a:t>
            </a:r>
          </a:p>
        </p:txBody>
      </p:sp>
      <p:sp>
        <p:nvSpPr>
          <p:cNvPr id="2" name="TextBox 1">
            <a:extLst>
              <a:ext uri="{FF2B5EF4-FFF2-40B4-BE49-F238E27FC236}">
                <a16:creationId xmlns:a16="http://schemas.microsoft.com/office/drawing/2014/main" id="{65FE62CC-6CB5-4B5E-89DC-6FB3DBE2E4D5}"/>
              </a:ext>
            </a:extLst>
          </p:cNvPr>
          <p:cNvSpPr txBox="1"/>
          <p:nvPr/>
        </p:nvSpPr>
        <p:spPr>
          <a:xfrm>
            <a:off x="2107324" y="4000500"/>
            <a:ext cx="13792200" cy="3970318"/>
          </a:xfrm>
          <a:prstGeom prst="rect">
            <a:avLst/>
          </a:prstGeom>
          <a:noFill/>
        </p:spPr>
        <p:txBody>
          <a:bodyPr wrap="square" rtlCol="0">
            <a:spAutoFit/>
          </a:bodyPr>
          <a:lstStyle/>
          <a:p>
            <a:pPr marL="571500" indent="-571500">
              <a:buFont typeface="Arial" panose="020B0604020202020204" pitchFamily="34" charset="0"/>
              <a:buChar char="•"/>
            </a:pPr>
            <a:r>
              <a:rPr lang="vi-VN" sz="3600">
                <a:solidFill>
                  <a:schemeClr val="bg1"/>
                </a:solidFill>
                <a:latin typeface="+mj-lt"/>
                <a:ea typeface="Cardo" panose="020B0604020202020204" charset="-79"/>
                <a:cs typeface="Cardo" panose="020B0604020202020204" charset="-79"/>
              </a:rPr>
              <a:t>Yolov4-tiny được đào tạo từ </a:t>
            </a:r>
            <a:r>
              <a:rPr lang="vi-VN" sz="3600">
                <a:solidFill>
                  <a:srgbClr val="002060"/>
                </a:solidFill>
                <a:latin typeface="+mj-lt"/>
                <a:ea typeface="Cardo" panose="020B0604020202020204" charset="-79"/>
                <a:cs typeface="Cardo" panose="020B0604020202020204" charset="-79"/>
              </a:rPr>
              <a:t>29 convolutional layer </a:t>
            </a:r>
            <a:r>
              <a:rPr lang="vi-VN" sz="3600">
                <a:solidFill>
                  <a:schemeClr val="bg1"/>
                </a:solidFill>
                <a:latin typeface="+mj-lt"/>
                <a:ea typeface="Cardo" panose="020B0604020202020204" charset="-79"/>
                <a:cs typeface="Cardo" panose="020B0604020202020204" charset="-79"/>
              </a:rPr>
              <a:t>được đào tạo sẵn so với Yolov4 được đào tạo từ </a:t>
            </a:r>
            <a:r>
              <a:rPr lang="vi-VN" sz="3600">
                <a:solidFill>
                  <a:srgbClr val="002060"/>
                </a:solidFill>
                <a:latin typeface="+mj-lt"/>
                <a:ea typeface="Cardo" panose="020B0604020202020204" charset="-79"/>
                <a:cs typeface="Cardo" panose="020B0604020202020204" charset="-79"/>
              </a:rPr>
              <a:t>137 convolutional layer </a:t>
            </a:r>
            <a:r>
              <a:rPr lang="vi-VN" sz="3600">
                <a:solidFill>
                  <a:schemeClr val="bg1"/>
                </a:solidFill>
                <a:latin typeface="+mj-lt"/>
                <a:ea typeface="Cardo" panose="020B0604020202020204" charset="-79"/>
                <a:cs typeface="Cardo" panose="020B0604020202020204" charset="-79"/>
              </a:rPr>
              <a:t>được đào tạo sẵn. </a:t>
            </a:r>
            <a:endParaRPr lang="en-US" sz="3600">
              <a:solidFill>
                <a:schemeClr val="bg1"/>
              </a:solidFill>
              <a:latin typeface="Cardo" panose="020B0604020202020204" charset="-79"/>
              <a:ea typeface="Cardo" panose="020B0604020202020204" charset="-79"/>
              <a:cs typeface="Cardo" panose="020B0604020202020204" charset="-79"/>
            </a:endParaRPr>
          </a:p>
          <a:p>
            <a:pPr marL="571500" indent="-571500">
              <a:buFont typeface="Arial" panose="020B0604020202020204" pitchFamily="34" charset="0"/>
              <a:buChar char="•"/>
            </a:pPr>
            <a:endParaRPr lang="en-US" sz="3600">
              <a:solidFill>
                <a:schemeClr val="bg1"/>
              </a:solidFill>
              <a:latin typeface="Cardo" panose="020B0604020202020204" charset="-79"/>
              <a:ea typeface="Cardo" panose="020B0604020202020204" charset="-79"/>
              <a:cs typeface="Cardo" panose="020B0604020202020204" charset="-79"/>
            </a:endParaRPr>
          </a:p>
          <a:p>
            <a:pPr marL="571500" indent="-571500">
              <a:buFont typeface="Arial" panose="020B0604020202020204" pitchFamily="34" charset="0"/>
              <a:buChar char="•"/>
            </a:pPr>
            <a:r>
              <a:rPr lang="vi-VN" sz="3600">
                <a:solidFill>
                  <a:schemeClr val="bg1"/>
                </a:solidFill>
                <a:latin typeface="+mj-lt"/>
                <a:ea typeface="Cardo" panose="020B0604020202020204" charset="-79"/>
                <a:cs typeface="Cardo" panose="020B0604020202020204" charset="-79"/>
              </a:rPr>
              <a:t>FPS ở Yolov4-tiny </a:t>
            </a:r>
            <a:r>
              <a:rPr lang="vi-VN" sz="3600">
                <a:solidFill>
                  <a:srgbClr val="002060"/>
                </a:solidFill>
                <a:latin typeface="+mj-lt"/>
                <a:ea typeface="Cardo" panose="020B0604020202020204" charset="-79"/>
                <a:cs typeface="Cardo" panose="020B0604020202020204" charset="-79"/>
              </a:rPr>
              <a:t>lớn hơn khoảng </a:t>
            </a:r>
            <a:r>
              <a:rPr lang="en-US" sz="3600">
                <a:solidFill>
                  <a:srgbClr val="002060"/>
                </a:solidFill>
                <a:latin typeface="+mj-lt"/>
                <a:ea typeface="Cardo" panose="020B0604020202020204" charset="-79"/>
                <a:cs typeface="Cardo" panose="020B0604020202020204" charset="-79"/>
              </a:rPr>
              <a:t>8 </a:t>
            </a:r>
            <a:r>
              <a:rPr lang="vi-VN" sz="3600">
                <a:solidFill>
                  <a:srgbClr val="002060"/>
                </a:solidFill>
                <a:latin typeface="+mj-lt"/>
                <a:ea typeface="Cardo" panose="020B0604020202020204" charset="-79"/>
                <a:cs typeface="Cardo" panose="020B0604020202020204" charset="-79"/>
              </a:rPr>
              <a:t>lần</a:t>
            </a:r>
            <a:r>
              <a:rPr lang="vi-VN" sz="3600">
                <a:solidFill>
                  <a:schemeClr val="bg1"/>
                </a:solidFill>
                <a:latin typeface="+mj-lt"/>
                <a:ea typeface="Cardo" panose="020B0604020202020204" charset="-79"/>
                <a:cs typeface="Cardo" panose="020B0604020202020204" charset="-79"/>
              </a:rPr>
              <a:t> so với Yolov4. Tuy nhiên, độ chính xác của Yolov4-tiny là </a:t>
            </a:r>
            <a:r>
              <a:rPr lang="vi-VN" sz="3600">
                <a:solidFill>
                  <a:srgbClr val="002060"/>
                </a:solidFill>
                <a:latin typeface="+mj-lt"/>
                <a:ea typeface="Cardo" panose="020B0604020202020204" charset="-79"/>
                <a:cs typeface="Cardo" panose="020B0604020202020204" charset="-79"/>
              </a:rPr>
              <a:t>2/3</a:t>
            </a:r>
            <a:r>
              <a:rPr lang="vi-VN" sz="3600">
                <a:solidFill>
                  <a:schemeClr val="bg1"/>
                </a:solidFill>
                <a:latin typeface="+mj-lt"/>
                <a:ea typeface="Cardo" panose="020B0604020202020204" charset="-79"/>
                <a:cs typeface="Cardo" panose="020B0604020202020204" charset="-79"/>
              </a:rPr>
              <a:t> so với Yolov4 khi được thử nghiệm trên bộ dữ liệu MS Coco.</a:t>
            </a:r>
            <a:endParaRPr lang="en-US" sz="3600">
              <a:solidFill>
                <a:schemeClr val="bg1"/>
              </a:solidFill>
              <a:latin typeface="Cardo" panose="020B0604020202020204" charset="-79"/>
              <a:ea typeface="Cardo" panose="020B0604020202020204" charset="-79"/>
              <a:cs typeface="Cardo" panose="020B0604020202020204" charset="-79"/>
            </a:endParaRPr>
          </a:p>
        </p:txBody>
      </p:sp>
      <p:sp>
        <p:nvSpPr>
          <p:cNvPr id="14" name="TextBox 13">
            <a:extLst>
              <a:ext uri="{FF2B5EF4-FFF2-40B4-BE49-F238E27FC236}">
                <a16:creationId xmlns:a16="http://schemas.microsoft.com/office/drawing/2014/main" id="{3938FDCC-B2D8-4DE5-A6D2-6E9C5B917BF8}"/>
              </a:ext>
            </a:extLst>
          </p:cNvPr>
          <p:cNvSpPr txBox="1"/>
          <p:nvPr/>
        </p:nvSpPr>
        <p:spPr>
          <a:xfrm>
            <a:off x="1676400" y="2260580"/>
            <a:ext cx="14249400" cy="1323439"/>
          </a:xfrm>
          <a:prstGeom prst="rect">
            <a:avLst/>
          </a:prstGeom>
          <a:noFill/>
        </p:spPr>
        <p:txBody>
          <a:bodyPr wrap="square">
            <a:spAutoFit/>
          </a:bodyPr>
          <a:lstStyle/>
          <a:p>
            <a:r>
              <a:rPr lang="vi-VN" sz="4000">
                <a:solidFill>
                  <a:schemeClr val="bg1"/>
                </a:solidFill>
                <a:latin typeface="+mj-lt"/>
                <a:ea typeface="Cardo" panose="020B0604020202020204" charset="-79"/>
                <a:cs typeface="Cardo" panose="020B0604020202020204" charset="-79"/>
              </a:rPr>
              <a:t>Chúng ta có thể sử dụng Yolov4-tiny để đào tạo nhanh hơn và nhận diện nhanh hơn nhiều. </a:t>
            </a:r>
            <a:endParaRPr lang="en-US" sz="4000">
              <a:solidFill>
                <a:schemeClr val="bg1"/>
              </a:solidFill>
              <a:latin typeface="Cardo" panose="020B0604020202020204" charset="-79"/>
              <a:ea typeface="Cardo" panose="020B0604020202020204" charset="-79"/>
              <a:cs typeface="Cardo" panose="020B0604020202020204" charset="-79"/>
            </a:endParaRPr>
          </a:p>
        </p:txBody>
      </p:sp>
      <p:sp>
        <p:nvSpPr>
          <p:cNvPr id="6" name="TextBox 5">
            <a:extLst>
              <a:ext uri="{FF2B5EF4-FFF2-40B4-BE49-F238E27FC236}">
                <a16:creationId xmlns:a16="http://schemas.microsoft.com/office/drawing/2014/main" id="{89DFDE54-F1F4-45CE-974F-6892C00F09FC}"/>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15</a:t>
            </a:r>
            <a:endParaRPr lang="en-ID"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849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8948" y="3757037"/>
            <a:ext cx="3233513" cy="2772926"/>
          </a:xfrm>
          <a:prstGeom prst="rect">
            <a:avLst/>
          </a:prstGeom>
        </p:spPr>
      </p:pic>
      <p:pic>
        <p:nvPicPr>
          <p:cNvPr id="3" name="Picture 3"/>
          <p:cNvPicPr>
            <a:picLocks noChangeAspect="1"/>
          </p:cNvPicPr>
          <p:nvPr/>
        </p:nvPicPr>
        <p:blipFill>
          <a:blip r:embed="rId4"/>
          <a:srcRect/>
          <a:stretch>
            <a:fillRect/>
          </a:stretch>
        </p:blipFill>
        <p:spPr>
          <a:xfrm>
            <a:off x="14454460" y="3752914"/>
            <a:ext cx="3109889" cy="2781171"/>
          </a:xfrm>
          <a:prstGeom prst="rect">
            <a:avLst/>
          </a:prstGeom>
        </p:spPr>
      </p:pic>
      <p:grpSp>
        <p:nvGrpSpPr>
          <p:cNvPr id="4" name="Group 4"/>
          <p:cNvGrpSpPr>
            <a:grpSpLocks noChangeAspect="1"/>
          </p:cNvGrpSpPr>
          <p:nvPr/>
        </p:nvGrpSpPr>
        <p:grpSpPr>
          <a:xfrm rot="6880841">
            <a:off x="4538598" y="4435508"/>
            <a:ext cx="900482" cy="1415984"/>
            <a:chOff x="0" y="0"/>
            <a:chExt cx="1042670" cy="1639570"/>
          </a:xfrm>
        </p:grpSpPr>
        <p:sp>
          <p:nvSpPr>
            <p:cNvPr id="5" name="Freeform 5"/>
            <p:cNvSpPr/>
            <p:nvPr/>
          </p:nvSpPr>
          <p:spPr>
            <a:xfrm>
              <a:off x="44450" y="44450"/>
              <a:ext cx="953770" cy="1550670"/>
            </a:xfrm>
            <a:custGeom>
              <a:avLst/>
              <a:gdLst/>
              <a:ahLst/>
              <a:cxnLst/>
              <a:rect l="l" t="t" r="r" b="b"/>
              <a:pathLst>
                <a:path w="953770" h="1550670">
                  <a:moveTo>
                    <a:pt x="953770" y="838200"/>
                  </a:moveTo>
                  <a:lnTo>
                    <a:pt x="0" y="0"/>
                  </a:lnTo>
                  <a:lnTo>
                    <a:pt x="29210" y="1268730"/>
                  </a:lnTo>
                  <a:lnTo>
                    <a:pt x="337820" y="967740"/>
                  </a:lnTo>
                  <a:lnTo>
                    <a:pt x="609600" y="1550670"/>
                  </a:lnTo>
                  <a:lnTo>
                    <a:pt x="796290" y="1463040"/>
                  </a:lnTo>
                  <a:lnTo>
                    <a:pt x="524510" y="881380"/>
                  </a:lnTo>
                  <a:close/>
                </a:path>
              </a:pathLst>
            </a:custGeom>
            <a:solidFill>
              <a:srgbClr val="77838D"/>
            </a:solidFill>
          </p:spPr>
        </p:sp>
        <p:sp>
          <p:nvSpPr>
            <p:cNvPr id="6" name="Freeform 6"/>
            <p:cNvSpPr/>
            <p:nvPr/>
          </p:nvSpPr>
          <p:spPr>
            <a:xfrm>
              <a:off x="0" y="-3810"/>
              <a:ext cx="1045210" cy="1643380"/>
            </a:xfrm>
            <a:custGeom>
              <a:avLst/>
              <a:gdLst/>
              <a:ahLst/>
              <a:cxnLst/>
              <a:rect l="l" t="t" r="r" b="b"/>
              <a:pathLst>
                <a:path w="1045210" h="164338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E3950"/>
            </a:solidFill>
          </p:spPr>
        </p:sp>
      </p:grpSp>
      <p:sp>
        <p:nvSpPr>
          <p:cNvPr id="7" name="TextBox 7"/>
          <p:cNvSpPr txBox="1"/>
          <p:nvPr/>
        </p:nvSpPr>
        <p:spPr>
          <a:xfrm>
            <a:off x="588947" y="361315"/>
            <a:ext cx="13308829" cy="1038746"/>
          </a:xfrm>
          <a:prstGeom prst="rect">
            <a:avLst/>
          </a:prstGeom>
        </p:spPr>
        <p:txBody>
          <a:bodyPr wrap="square"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IV. </a:t>
            </a:r>
            <a:r>
              <a:rPr lang="en-US" sz="6000" dirty="0" err="1">
                <a:solidFill>
                  <a:schemeClr val="tx2">
                    <a:lumMod val="75000"/>
                  </a:schemeClr>
                </a:solidFill>
                <a:latin typeface="Rokkitt Bold"/>
              </a:rPr>
              <a:t>Cài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đặt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thực</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nghiệm</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quả</a:t>
            </a:r>
            <a:r>
              <a:rPr lang="en-US" sz="6000" dirty="0">
                <a:solidFill>
                  <a:schemeClr val="tx2">
                    <a:lumMod val="75000"/>
                  </a:schemeClr>
                </a:solidFill>
                <a:latin typeface="Rokkitt Bold"/>
              </a:rPr>
              <a:t>:</a:t>
            </a:r>
          </a:p>
        </p:txBody>
      </p:sp>
      <p:sp>
        <p:nvSpPr>
          <p:cNvPr id="8" name="TextBox 8"/>
          <p:cNvSpPr txBox="1"/>
          <p:nvPr/>
        </p:nvSpPr>
        <p:spPr>
          <a:xfrm>
            <a:off x="1068283" y="1533490"/>
            <a:ext cx="17094387" cy="688975"/>
          </a:xfrm>
          <a:prstGeom prst="rect">
            <a:avLst/>
          </a:prstGeom>
        </p:spPr>
        <p:txBody>
          <a:bodyPr lIns="0" tIns="0" rIns="0" bIns="0" rtlCol="0" anchor="t">
            <a:spAutoFit/>
          </a:bodyPr>
          <a:lstStyle/>
          <a:p>
            <a:pPr marL="863600" lvl="1" indent="-431800">
              <a:lnSpc>
                <a:spcPts val="5600"/>
              </a:lnSpc>
              <a:spcBef>
                <a:spcPct val="0"/>
              </a:spcBef>
              <a:buFont typeface="Arial"/>
              <a:buChar char="•"/>
            </a:pPr>
            <a:r>
              <a:rPr lang="en-US" sz="4000">
                <a:solidFill>
                  <a:srgbClr val="FFFFFF"/>
                </a:solidFill>
                <a:latin typeface="Cardo"/>
              </a:rPr>
              <a:t>Đề xuất giải quyết bài toán:</a:t>
            </a:r>
          </a:p>
        </p:txBody>
      </p:sp>
      <p:grpSp>
        <p:nvGrpSpPr>
          <p:cNvPr id="9" name="Group 9"/>
          <p:cNvGrpSpPr>
            <a:grpSpLocks noChangeAspect="1"/>
          </p:cNvGrpSpPr>
          <p:nvPr/>
        </p:nvGrpSpPr>
        <p:grpSpPr>
          <a:xfrm rot="6880841">
            <a:off x="12613227" y="4435508"/>
            <a:ext cx="900482" cy="1415984"/>
            <a:chOff x="0" y="0"/>
            <a:chExt cx="1042670" cy="1639570"/>
          </a:xfrm>
        </p:grpSpPr>
        <p:sp>
          <p:nvSpPr>
            <p:cNvPr id="10" name="Freeform 10"/>
            <p:cNvSpPr/>
            <p:nvPr/>
          </p:nvSpPr>
          <p:spPr>
            <a:xfrm>
              <a:off x="44450" y="44450"/>
              <a:ext cx="953770" cy="1550670"/>
            </a:xfrm>
            <a:custGeom>
              <a:avLst/>
              <a:gdLst/>
              <a:ahLst/>
              <a:cxnLst/>
              <a:rect l="l" t="t" r="r" b="b"/>
              <a:pathLst>
                <a:path w="953770" h="1550670">
                  <a:moveTo>
                    <a:pt x="953770" y="838200"/>
                  </a:moveTo>
                  <a:lnTo>
                    <a:pt x="0" y="0"/>
                  </a:lnTo>
                  <a:lnTo>
                    <a:pt x="29210" y="1268730"/>
                  </a:lnTo>
                  <a:lnTo>
                    <a:pt x="337820" y="967740"/>
                  </a:lnTo>
                  <a:lnTo>
                    <a:pt x="609600" y="1550670"/>
                  </a:lnTo>
                  <a:lnTo>
                    <a:pt x="796290" y="1463040"/>
                  </a:lnTo>
                  <a:lnTo>
                    <a:pt x="524510" y="881380"/>
                  </a:lnTo>
                  <a:close/>
                </a:path>
              </a:pathLst>
            </a:custGeom>
            <a:solidFill>
              <a:srgbClr val="77838D"/>
            </a:solidFill>
          </p:spPr>
        </p:sp>
        <p:sp>
          <p:nvSpPr>
            <p:cNvPr id="11" name="Freeform 11"/>
            <p:cNvSpPr/>
            <p:nvPr/>
          </p:nvSpPr>
          <p:spPr>
            <a:xfrm>
              <a:off x="0" y="-3810"/>
              <a:ext cx="1045210" cy="1643380"/>
            </a:xfrm>
            <a:custGeom>
              <a:avLst/>
              <a:gdLst/>
              <a:ahLst/>
              <a:cxnLst/>
              <a:rect l="l" t="t" r="r" b="b"/>
              <a:pathLst>
                <a:path w="1045210" h="164338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E3950"/>
            </a:solidFill>
          </p:spPr>
        </p:sp>
      </p:grpSp>
      <p:sp>
        <p:nvSpPr>
          <p:cNvPr id="12" name="TextBox 12"/>
          <p:cNvSpPr txBox="1"/>
          <p:nvPr/>
        </p:nvSpPr>
        <p:spPr>
          <a:xfrm>
            <a:off x="1084049" y="7012523"/>
            <a:ext cx="2393754" cy="1038225"/>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000"/>
                </a:solidFill>
                <a:latin typeface="Rokkitt Bold"/>
              </a:rPr>
              <a:t>Input</a:t>
            </a:r>
          </a:p>
        </p:txBody>
      </p:sp>
      <p:sp>
        <p:nvSpPr>
          <p:cNvPr id="13" name="TextBox 13"/>
          <p:cNvSpPr txBox="1"/>
          <p:nvPr/>
        </p:nvSpPr>
        <p:spPr>
          <a:xfrm>
            <a:off x="14736724" y="7012523"/>
            <a:ext cx="2545359" cy="1038225"/>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000"/>
                </a:solidFill>
                <a:latin typeface="Rokkitt Bold"/>
              </a:rPr>
              <a:t>Output</a:t>
            </a:r>
          </a:p>
        </p:txBody>
      </p:sp>
      <p:sp>
        <p:nvSpPr>
          <p:cNvPr id="18" name="Cube 17">
            <a:extLst>
              <a:ext uri="{FF2B5EF4-FFF2-40B4-BE49-F238E27FC236}">
                <a16:creationId xmlns:a16="http://schemas.microsoft.com/office/drawing/2014/main" id="{152979CB-E276-4B73-9FAA-EF22A4C18145}"/>
              </a:ext>
            </a:extLst>
          </p:cNvPr>
          <p:cNvSpPr/>
          <p:nvPr/>
        </p:nvSpPr>
        <p:spPr>
          <a:xfrm>
            <a:off x="6781800" y="4043228"/>
            <a:ext cx="4115618" cy="2200542"/>
          </a:xfrm>
          <a:prstGeom prst="cube">
            <a:avLst>
              <a:gd name="adj" fmla="val 17693"/>
            </a:avLst>
          </a:prstGeom>
          <a:solidFill>
            <a:schemeClr val="tx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000000"/>
                </a:solidFill>
                <a:latin typeface="Rokkitt Bold"/>
              </a:rPr>
              <a:t>Yolov4-tiny</a:t>
            </a:r>
            <a:endParaRPr lang="en-ID" sz="4000" dirty="0"/>
          </a:p>
        </p:txBody>
      </p:sp>
      <p:sp>
        <p:nvSpPr>
          <p:cNvPr id="19" name="TextBox 18">
            <a:extLst>
              <a:ext uri="{FF2B5EF4-FFF2-40B4-BE49-F238E27FC236}">
                <a16:creationId xmlns:a16="http://schemas.microsoft.com/office/drawing/2014/main" id="{3EB79FC2-C519-4FAE-B8D2-4CBD7893B8ED}"/>
              </a:ext>
            </a:extLst>
          </p:cNvPr>
          <p:cNvSpPr txBox="1"/>
          <p:nvPr/>
        </p:nvSpPr>
        <p:spPr>
          <a:xfrm>
            <a:off x="4156604" y="8191500"/>
            <a:ext cx="9144000" cy="852156"/>
          </a:xfrm>
          <a:prstGeom prst="rect">
            <a:avLst/>
          </a:prstGeom>
          <a:noFill/>
        </p:spPr>
        <p:txBody>
          <a:bodyPr wrap="square">
            <a:spAutoFit/>
          </a:bodyPr>
          <a:lstStyle/>
          <a:p>
            <a:pPr algn="ctr">
              <a:lnSpc>
                <a:spcPts val="6299"/>
              </a:lnSpc>
              <a:spcBef>
                <a:spcPct val="0"/>
              </a:spcBef>
            </a:pPr>
            <a:r>
              <a:rPr lang="en-US" sz="4000" dirty="0" err="1">
                <a:solidFill>
                  <a:srgbClr val="FFFFFF"/>
                </a:solidFill>
                <a:latin typeface="Rokkitt Bold"/>
              </a:rPr>
              <a:t>mAP</a:t>
            </a:r>
            <a:r>
              <a:rPr lang="en-US" sz="4000" dirty="0">
                <a:solidFill>
                  <a:srgbClr val="FFFFFF"/>
                </a:solidFill>
                <a:latin typeface="Rokkitt Bold"/>
              </a:rPr>
              <a:t>: 73.58%      Speed: 0,05s</a:t>
            </a:r>
          </a:p>
        </p:txBody>
      </p:sp>
      <p:sp>
        <p:nvSpPr>
          <p:cNvPr id="17" name="TextBox 16">
            <a:extLst>
              <a:ext uri="{FF2B5EF4-FFF2-40B4-BE49-F238E27FC236}">
                <a16:creationId xmlns:a16="http://schemas.microsoft.com/office/drawing/2014/main" id="{7CB49F56-8CD1-4B05-AF43-9654426AF5D1}"/>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16</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43904" y="5872655"/>
            <a:ext cx="6508369" cy="3595837"/>
          </a:xfrm>
          <a:prstGeom prst="rect">
            <a:avLst/>
          </a:prstGeom>
        </p:spPr>
      </p:pic>
      <p:pic>
        <p:nvPicPr>
          <p:cNvPr id="4" name="Picture 4"/>
          <p:cNvPicPr>
            <a:picLocks noChangeAspect="1"/>
          </p:cNvPicPr>
          <p:nvPr/>
        </p:nvPicPr>
        <p:blipFill>
          <a:blip r:embed="rId4"/>
          <a:srcRect/>
          <a:stretch>
            <a:fillRect/>
          </a:stretch>
        </p:blipFill>
        <p:spPr>
          <a:xfrm>
            <a:off x="1243060" y="1616628"/>
            <a:ext cx="5910056" cy="3900637"/>
          </a:xfrm>
          <a:prstGeom prst="rect">
            <a:avLst/>
          </a:prstGeom>
        </p:spPr>
      </p:pic>
      <p:sp>
        <p:nvSpPr>
          <p:cNvPr id="5" name="TextBox 5"/>
          <p:cNvSpPr txBox="1"/>
          <p:nvPr/>
        </p:nvSpPr>
        <p:spPr>
          <a:xfrm>
            <a:off x="588948" y="361315"/>
            <a:ext cx="14842938"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IV. </a:t>
            </a:r>
            <a:r>
              <a:rPr lang="en-US" sz="6000" dirty="0" err="1">
                <a:solidFill>
                  <a:schemeClr val="tx2">
                    <a:lumMod val="75000"/>
                  </a:schemeClr>
                </a:solidFill>
                <a:latin typeface="Rokkitt Bold"/>
              </a:rPr>
              <a:t>Cài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đặt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thực</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nghiệm</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quả</a:t>
            </a:r>
            <a:r>
              <a:rPr lang="en-US" sz="6000" dirty="0">
                <a:solidFill>
                  <a:schemeClr val="tx2">
                    <a:lumMod val="75000"/>
                  </a:schemeClr>
                </a:solidFill>
                <a:latin typeface="Rokkitt Bold"/>
              </a:rPr>
              <a:t>:</a:t>
            </a:r>
          </a:p>
        </p:txBody>
      </p:sp>
      <p:grpSp>
        <p:nvGrpSpPr>
          <p:cNvPr id="10" name="Group 9">
            <a:extLst>
              <a:ext uri="{FF2B5EF4-FFF2-40B4-BE49-F238E27FC236}">
                <a16:creationId xmlns:a16="http://schemas.microsoft.com/office/drawing/2014/main" id="{975D1F02-DCE2-4A7C-894B-BFA2026DDF1A}"/>
              </a:ext>
            </a:extLst>
          </p:cNvPr>
          <p:cNvGrpSpPr/>
          <p:nvPr/>
        </p:nvGrpSpPr>
        <p:grpSpPr>
          <a:xfrm>
            <a:off x="7702898" y="1851139"/>
            <a:ext cx="10170032" cy="7617353"/>
            <a:chOff x="7716584" y="2063978"/>
            <a:chExt cx="10170032" cy="7617353"/>
          </a:xfrm>
        </p:grpSpPr>
        <p:pic>
          <p:nvPicPr>
            <p:cNvPr id="1026" name="Picture 2" descr="No description available.">
              <a:extLst>
                <a:ext uri="{FF2B5EF4-FFF2-40B4-BE49-F238E27FC236}">
                  <a16:creationId xmlns:a16="http://schemas.microsoft.com/office/drawing/2014/main" id="{EDDE60B2-9207-4818-9A36-E53FD8AA8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584" y="2063978"/>
              <a:ext cx="10170032" cy="761735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A266F5-D937-4389-8273-B0789ABA30C4}"/>
                </a:ext>
              </a:extLst>
            </p:cNvPr>
            <p:cNvSpPr/>
            <p:nvPr/>
          </p:nvSpPr>
          <p:spPr>
            <a:xfrm>
              <a:off x="12539474" y="5609227"/>
              <a:ext cx="762000" cy="820469"/>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chemeClr val="accent3">
                    <a:lumMod val="20000"/>
                    <a:lumOff val="80000"/>
                  </a:schemeClr>
                </a:solidFill>
              </a:endParaRPr>
            </a:p>
          </p:txBody>
        </p:sp>
        <p:sp>
          <p:nvSpPr>
            <p:cNvPr id="11" name="Oval 10">
              <a:extLst>
                <a:ext uri="{FF2B5EF4-FFF2-40B4-BE49-F238E27FC236}">
                  <a16:creationId xmlns:a16="http://schemas.microsoft.com/office/drawing/2014/main" id="{9565F7A1-8970-4EA7-BA0E-A085DEFBBA4A}"/>
                </a:ext>
              </a:extLst>
            </p:cNvPr>
            <p:cNvSpPr/>
            <p:nvPr/>
          </p:nvSpPr>
          <p:spPr>
            <a:xfrm>
              <a:off x="13874360" y="5621695"/>
              <a:ext cx="873320" cy="820469"/>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chemeClr val="accent3">
                    <a:lumMod val="20000"/>
                    <a:lumOff val="80000"/>
                  </a:schemeClr>
                </a:solidFill>
              </a:endParaRPr>
            </a:p>
          </p:txBody>
        </p:sp>
        <p:sp>
          <p:nvSpPr>
            <p:cNvPr id="13" name="Oval 12">
              <a:extLst>
                <a:ext uri="{FF2B5EF4-FFF2-40B4-BE49-F238E27FC236}">
                  <a16:creationId xmlns:a16="http://schemas.microsoft.com/office/drawing/2014/main" id="{63AC37AD-3527-4DEC-8EC7-DF336B5EEE12}"/>
                </a:ext>
              </a:extLst>
            </p:cNvPr>
            <p:cNvSpPr/>
            <p:nvPr/>
          </p:nvSpPr>
          <p:spPr>
            <a:xfrm>
              <a:off x="15116644" y="5900244"/>
              <a:ext cx="630483" cy="607636"/>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chemeClr val="accent3">
                    <a:lumMod val="20000"/>
                    <a:lumOff val="80000"/>
                  </a:schemeClr>
                </a:solidFill>
              </a:endParaRPr>
            </a:p>
          </p:txBody>
        </p:sp>
      </p:grpSp>
      <p:sp>
        <p:nvSpPr>
          <p:cNvPr id="12" name="TextBox 11">
            <a:extLst>
              <a:ext uri="{FF2B5EF4-FFF2-40B4-BE49-F238E27FC236}">
                <a16:creationId xmlns:a16="http://schemas.microsoft.com/office/drawing/2014/main" id="{CCD4CFB9-A0B4-4DEB-9418-6FC1D25C7D1E}"/>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17</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471163" y="1181100"/>
            <a:ext cx="17345674" cy="1410001"/>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Cardo"/>
              </a:rPr>
              <a:t>Có </a:t>
            </a:r>
            <a:r>
              <a:rPr lang="en-US" sz="4000" dirty="0" err="1">
                <a:solidFill>
                  <a:srgbClr val="FFFFFF"/>
                </a:solidFill>
                <a:latin typeface="Cardo"/>
              </a:rPr>
              <a:t>rất</a:t>
            </a:r>
            <a:r>
              <a:rPr lang="en-US" sz="4000" dirty="0">
                <a:solidFill>
                  <a:srgbClr val="FFFFFF"/>
                </a:solidFill>
                <a:latin typeface="Cardo"/>
              </a:rPr>
              <a:t> </a:t>
            </a:r>
            <a:r>
              <a:rPr lang="en-US" sz="4000" dirty="0" err="1">
                <a:solidFill>
                  <a:srgbClr val="FFFFFF"/>
                </a:solidFill>
                <a:latin typeface="Cardo"/>
              </a:rPr>
              <a:t>rất</a:t>
            </a:r>
            <a:r>
              <a:rPr lang="en-US" sz="4000" dirty="0">
                <a:solidFill>
                  <a:srgbClr val="FFFFFF"/>
                </a:solidFill>
                <a:latin typeface="Cardo"/>
              </a:rPr>
              <a:t> </a:t>
            </a:r>
            <a:r>
              <a:rPr lang="en-US" sz="4000" dirty="0" err="1">
                <a:solidFill>
                  <a:srgbClr val="FFFFFF"/>
                </a:solidFill>
                <a:latin typeface="Cardo"/>
              </a:rPr>
              <a:t>nhiều</a:t>
            </a:r>
            <a:r>
              <a:rPr lang="en-US" sz="4000" dirty="0">
                <a:solidFill>
                  <a:srgbClr val="FFFFFF"/>
                </a:solidFill>
                <a:latin typeface="Cardo"/>
              </a:rPr>
              <a:t> </a:t>
            </a:r>
            <a:r>
              <a:rPr lang="en-US" sz="4000" dirty="0" err="1">
                <a:solidFill>
                  <a:srgbClr val="FFFFFF"/>
                </a:solidFill>
                <a:latin typeface="Cardo"/>
              </a:rPr>
              <a:t>nguyên</a:t>
            </a:r>
            <a:r>
              <a:rPr lang="en-US" sz="4000" dirty="0">
                <a:solidFill>
                  <a:srgbClr val="FFFFFF"/>
                </a:solidFill>
                <a:latin typeface="Cardo"/>
              </a:rPr>
              <a:t> </a:t>
            </a:r>
            <a:r>
              <a:rPr lang="en-US" sz="4000" dirty="0" err="1">
                <a:solidFill>
                  <a:srgbClr val="FFFFFF"/>
                </a:solidFill>
                <a:latin typeface="Cardo"/>
              </a:rPr>
              <a:t>nhân</a:t>
            </a:r>
            <a:r>
              <a:rPr lang="en-US" sz="4000" dirty="0">
                <a:solidFill>
                  <a:srgbClr val="FFFFFF"/>
                </a:solidFill>
                <a:latin typeface="Cardo"/>
              </a:rPr>
              <a:t> </a:t>
            </a:r>
            <a:r>
              <a:rPr lang="en-US" sz="4000" dirty="0" err="1">
                <a:solidFill>
                  <a:srgbClr val="FFFFFF"/>
                </a:solidFill>
                <a:latin typeface="Cardo"/>
              </a:rPr>
              <a:t>gây</a:t>
            </a:r>
            <a:r>
              <a:rPr lang="en-US" sz="4000" dirty="0">
                <a:solidFill>
                  <a:srgbClr val="FFFFFF"/>
                </a:solidFill>
                <a:latin typeface="Cardo"/>
              </a:rPr>
              <a:t> ra tai </a:t>
            </a:r>
            <a:r>
              <a:rPr lang="en-US" sz="4000" dirty="0" err="1">
                <a:solidFill>
                  <a:srgbClr val="FFFFFF"/>
                </a:solidFill>
                <a:latin typeface="Cardo"/>
              </a:rPr>
              <a:t>nạn</a:t>
            </a:r>
            <a:r>
              <a:rPr lang="en-US" sz="4000" dirty="0">
                <a:solidFill>
                  <a:srgbClr val="FFFFFF"/>
                </a:solidFill>
                <a:latin typeface="Cardo"/>
              </a:rPr>
              <a:t> </a:t>
            </a:r>
            <a:r>
              <a:rPr lang="en-US" sz="4000" dirty="0" err="1">
                <a:solidFill>
                  <a:srgbClr val="FFFFFF"/>
                </a:solidFill>
                <a:latin typeface="Cardo"/>
              </a:rPr>
              <a:t>giao</a:t>
            </a:r>
            <a:r>
              <a:rPr lang="en-US" sz="4000" dirty="0">
                <a:solidFill>
                  <a:srgbClr val="FFFFFF"/>
                </a:solidFill>
                <a:latin typeface="Cardo"/>
              </a:rPr>
              <a:t> </a:t>
            </a:r>
            <a:r>
              <a:rPr lang="en-US" sz="4000" dirty="0" err="1">
                <a:solidFill>
                  <a:srgbClr val="FFFFFF"/>
                </a:solidFill>
                <a:latin typeface="Cardo"/>
              </a:rPr>
              <a:t>thông</a:t>
            </a:r>
            <a:r>
              <a:rPr lang="en-US" sz="4000" dirty="0">
                <a:solidFill>
                  <a:srgbClr val="FFFFFF"/>
                </a:solidFill>
                <a:latin typeface="Cardo"/>
              </a:rPr>
              <a:t> </a:t>
            </a:r>
            <a:r>
              <a:rPr lang="en-US" sz="4000" dirty="0" err="1">
                <a:solidFill>
                  <a:srgbClr val="FFFFFF"/>
                </a:solidFill>
                <a:latin typeface="Cardo"/>
              </a:rPr>
              <a:t>và</a:t>
            </a:r>
            <a:r>
              <a:rPr lang="en-US" sz="4000" dirty="0">
                <a:solidFill>
                  <a:srgbClr val="FFFFFF"/>
                </a:solidFill>
                <a:latin typeface="Cardo"/>
              </a:rPr>
              <a:t> </a:t>
            </a:r>
            <a:r>
              <a:rPr lang="en-US" sz="4000" dirty="0" err="1">
                <a:solidFill>
                  <a:srgbClr val="FFFFFF"/>
                </a:solidFill>
                <a:latin typeface="Cardo"/>
              </a:rPr>
              <a:t>không</a:t>
            </a:r>
            <a:r>
              <a:rPr lang="en-US" sz="4000" dirty="0">
                <a:solidFill>
                  <a:srgbClr val="FFFFFF"/>
                </a:solidFill>
                <a:latin typeface="Cardo"/>
              </a:rPr>
              <a:t> </a:t>
            </a:r>
            <a:r>
              <a:rPr lang="en-US" sz="4000" dirty="0" err="1">
                <a:solidFill>
                  <a:srgbClr val="FFFFFF"/>
                </a:solidFill>
                <a:latin typeface="Cardo"/>
              </a:rPr>
              <a:t>thể</a:t>
            </a:r>
            <a:r>
              <a:rPr lang="en-US" sz="4000" dirty="0">
                <a:solidFill>
                  <a:srgbClr val="FFFFFF"/>
                </a:solidFill>
                <a:latin typeface="Cardo"/>
              </a:rPr>
              <a:t> </a:t>
            </a:r>
            <a:r>
              <a:rPr lang="en-US" sz="4000" dirty="0" err="1">
                <a:solidFill>
                  <a:srgbClr val="FFFFFF"/>
                </a:solidFill>
                <a:latin typeface="Cardo"/>
              </a:rPr>
              <a:t>không</a:t>
            </a:r>
            <a:r>
              <a:rPr lang="en-US" sz="4000" dirty="0">
                <a:solidFill>
                  <a:srgbClr val="FFFFFF"/>
                </a:solidFill>
                <a:latin typeface="Cardo"/>
              </a:rPr>
              <a:t> </a:t>
            </a:r>
            <a:r>
              <a:rPr lang="en-US" sz="4000" dirty="0" err="1">
                <a:solidFill>
                  <a:srgbClr val="FFFFFF"/>
                </a:solidFill>
                <a:latin typeface="Cardo"/>
              </a:rPr>
              <a:t>kể</a:t>
            </a:r>
            <a:r>
              <a:rPr lang="en-US" sz="4000" dirty="0">
                <a:solidFill>
                  <a:srgbClr val="FFFFFF"/>
                </a:solidFill>
                <a:latin typeface="Cardo"/>
              </a:rPr>
              <a:t> </a:t>
            </a:r>
            <a:r>
              <a:rPr lang="en-US" sz="4000" dirty="0" err="1">
                <a:solidFill>
                  <a:srgbClr val="FFFFFF"/>
                </a:solidFill>
                <a:latin typeface="Cardo"/>
              </a:rPr>
              <a:t>đến</a:t>
            </a:r>
            <a:r>
              <a:rPr lang="en-US" sz="4000" dirty="0">
                <a:solidFill>
                  <a:srgbClr val="FFFFFF"/>
                </a:solidFill>
                <a:latin typeface="Cardo"/>
              </a:rPr>
              <a:t> </a:t>
            </a:r>
            <a:r>
              <a:rPr lang="en-US" sz="4000" dirty="0" err="1">
                <a:solidFill>
                  <a:srgbClr val="FFFFFF"/>
                </a:solidFill>
                <a:latin typeface="Cardo"/>
              </a:rPr>
              <a:t>đó</a:t>
            </a:r>
            <a:r>
              <a:rPr lang="en-US" sz="4000" dirty="0">
                <a:solidFill>
                  <a:srgbClr val="FFFFFF"/>
                </a:solidFill>
                <a:latin typeface="Cardo"/>
              </a:rPr>
              <a:t> </a:t>
            </a:r>
            <a:r>
              <a:rPr lang="en-US" sz="4000" dirty="0" err="1">
                <a:solidFill>
                  <a:srgbClr val="FFFFFF"/>
                </a:solidFill>
                <a:latin typeface="Cardo"/>
              </a:rPr>
              <a:t>là</a:t>
            </a:r>
            <a:r>
              <a:rPr lang="en-US" sz="4000" dirty="0">
                <a:solidFill>
                  <a:srgbClr val="FFFFFF"/>
                </a:solidFill>
                <a:latin typeface="Cardo"/>
              </a:rPr>
              <a:t> do </a:t>
            </a:r>
            <a:r>
              <a:rPr lang="en-US" sz="4000" dirty="0" err="1">
                <a:solidFill>
                  <a:srgbClr val="FFFFFF"/>
                </a:solidFill>
                <a:latin typeface="Cardo"/>
              </a:rPr>
              <a:t>đường</a:t>
            </a:r>
            <a:r>
              <a:rPr lang="en-US" sz="4000" dirty="0">
                <a:solidFill>
                  <a:srgbClr val="FFFFFF"/>
                </a:solidFill>
                <a:latin typeface="Cardo"/>
              </a:rPr>
              <a:t> </a:t>
            </a:r>
            <a:r>
              <a:rPr lang="en-US" sz="4000" dirty="0" err="1">
                <a:solidFill>
                  <a:srgbClr val="FFFFFF"/>
                </a:solidFill>
                <a:latin typeface="Cardo"/>
              </a:rPr>
              <a:t>xá</a:t>
            </a:r>
            <a:r>
              <a:rPr lang="en-US" sz="4000" dirty="0">
                <a:solidFill>
                  <a:srgbClr val="FFFFFF"/>
                </a:solidFill>
                <a:latin typeface="Cardo"/>
              </a:rPr>
              <a:t> </a:t>
            </a:r>
            <a:r>
              <a:rPr lang="en-US" sz="4000" dirty="0" err="1">
                <a:solidFill>
                  <a:srgbClr val="FFFFFF"/>
                </a:solidFill>
                <a:latin typeface="Cardo"/>
              </a:rPr>
              <a:t>xuống</a:t>
            </a:r>
            <a:r>
              <a:rPr lang="en-US" sz="4000" dirty="0">
                <a:solidFill>
                  <a:srgbClr val="FFFFFF"/>
                </a:solidFill>
                <a:latin typeface="Cardo"/>
              </a:rPr>
              <a:t> </a:t>
            </a:r>
            <a:r>
              <a:rPr lang="en-US" sz="4000" dirty="0" err="1">
                <a:solidFill>
                  <a:srgbClr val="FFFFFF"/>
                </a:solidFill>
                <a:latin typeface="Cardo"/>
              </a:rPr>
              <a:t>cấp</a:t>
            </a:r>
            <a:r>
              <a:rPr lang="en-US" sz="4000" dirty="0">
                <a:solidFill>
                  <a:srgbClr val="FFFFFF"/>
                </a:solidFill>
                <a:latin typeface="Cardo"/>
              </a:rPr>
              <a:t> </a:t>
            </a:r>
            <a:r>
              <a:rPr lang="en-US" sz="4000" dirty="0" err="1">
                <a:solidFill>
                  <a:srgbClr val="FFFFFF"/>
                </a:solidFill>
                <a:latin typeface="Cardo"/>
              </a:rPr>
              <a:t>thậm</a:t>
            </a:r>
            <a:r>
              <a:rPr lang="en-US" sz="4000" dirty="0">
                <a:solidFill>
                  <a:srgbClr val="FFFFFF"/>
                </a:solidFill>
                <a:latin typeface="Cardo"/>
              </a:rPr>
              <a:t> </a:t>
            </a:r>
            <a:r>
              <a:rPr lang="en-US" sz="4000" dirty="0" err="1">
                <a:solidFill>
                  <a:srgbClr val="FFFFFF"/>
                </a:solidFill>
                <a:latin typeface="Cardo"/>
              </a:rPr>
              <a:t>tệ</a:t>
            </a:r>
            <a:r>
              <a:rPr lang="en-US" sz="4000" dirty="0">
                <a:solidFill>
                  <a:srgbClr val="FFFFFF"/>
                </a:solidFill>
                <a:latin typeface="Cardo"/>
              </a:rPr>
              <a:t>.</a:t>
            </a:r>
          </a:p>
        </p:txBody>
      </p:sp>
      <p:pic>
        <p:nvPicPr>
          <p:cNvPr id="3" name="Picture 3"/>
          <p:cNvPicPr>
            <a:picLocks noChangeAspect="1"/>
          </p:cNvPicPr>
          <p:nvPr/>
        </p:nvPicPr>
        <p:blipFill>
          <a:blip r:embed="rId3"/>
          <a:srcRect/>
          <a:stretch>
            <a:fillRect/>
          </a:stretch>
        </p:blipFill>
        <p:spPr>
          <a:xfrm>
            <a:off x="944042" y="3450882"/>
            <a:ext cx="7971359" cy="5340810"/>
          </a:xfrm>
          <a:prstGeom prst="rect">
            <a:avLst/>
          </a:prstGeom>
        </p:spPr>
      </p:pic>
      <p:pic>
        <p:nvPicPr>
          <p:cNvPr id="4" name="Picture 4"/>
          <p:cNvPicPr>
            <a:picLocks noChangeAspect="1"/>
          </p:cNvPicPr>
          <p:nvPr/>
        </p:nvPicPr>
        <p:blipFill>
          <a:blip r:embed="rId4"/>
          <a:srcRect/>
          <a:stretch>
            <a:fillRect/>
          </a:stretch>
        </p:blipFill>
        <p:spPr>
          <a:xfrm>
            <a:off x="9372600" y="3454122"/>
            <a:ext cx="7988564" cy="5337570"/>
          </a:xfrm>
          <a:prstGeom prst="rect">
            <a:avLst/>
          </a:prstGeom>
        </p:spPr>
      </p:pic>
      <p:sp>
        <p:nvSpPr>
          <p:cNvPr id="6" name="TextBox 5">
            <a:extLst>
              <a:ext uri="{FF2B5EF4-FFF2-40B4-BE49-F238E27FC236}">
                <a16:creationId xmlns:a16="http://schemas.microsoft.com/office/drawing/2014/main" id="{F518D8FA-E678-4018-B44F-299640A05D7C}"/>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609600" y="361315"/>
            <a:ext cx="14842938"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IV. </a:t>
            </a:r>
            <a:r>
              <a:rPr lang="en-US" sz="6000" dirty="0" err="1">
                <a:solidFill>
                  <a:schemeClr val="tx2">
                    <a:lumMod val="75000"/>
                  </a:schemeClr>
                </a:solidFill>
                <a:latin typeface="Rokkitt Bold"/>
              </a:rPr>
              <a:t>Cài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đặt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thực</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nghiệm</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quả</a:t>
            </a:r>
            <a:r>
              <a:rPr lang="en-US" sz="6000" dirty="0">
                <a:solidFill>
                  <a:schemeClr val="tx2">
                    <a:lumMod val="75000"/>
                  </a:schemeClr>
                </a:solidFill>
                <a:latin typeface="Rokkitt Bold"/>
              </a:rPr>
              <a:t>:</a:t>
            </a:r>
          </a:p>
        </p:txBody>
      </p:sp>
      <p:sp>
        <p:nvSpPr>
          <p:cNvPr id="3" name="TextBox 3"/>
          <p:cNvSpPr txBox="1"/>
          <p:nvPr/>
        </p:nvSpPr>
        <p:spPr>
          <a:xfrm>
            <a:off x="738969" y="1399540"/>
            <a:ext cx="8117235" cy="781050"/>
          </a:xfrm>
          <a:prstGeom prst="rect">
            <a:avLst/>
          </a:prstGeom>
        </p:spPr>
        <p:txBody>
          <a:bodyPr lIns="0" tIns="0" rIns="0" bIns="0" rtlCol="0" anchor="t">
            <a:spAutoFit/>
          </a:bodyPr>
          <a:lstStyle/>
          <a:p>
            <a:pPr algn="ctr">
              <a:lnSpc>
                <a:spcPts val="6299"/>
              </a:lnSpc>
              <a:spcBef>
                <a:spcPct val="0"/>
              </a:spcBef>
            </a:pPr>
            <a:r>
              <a:rPr lang="en-US" sz="4500">
                <a:solidFill>
                  <a:srgbClr val="FFFFFF"/>
                </a:solidFill>
                <a:latin typeface="Rokkitt Bold"/>
              </a:rPr>
              <a:t>Kết quả thực nghiệm trên Video: </a:t>
            </a:r>
          </a:p>
        </p:txBody>
      </p:sp>
      <p:pic>
        <p:nvPicPr>
          <p:cNvPr id="9" name="ogatestsucess">
            <a:hlinkClick r:id="" action="ppaction://media"/>
            <a:extLst>
              <a:ext uri="{FF2B5EF4-FFF2-40B4-BE49-F238E27FC236}">
                <a16:creationId xmlns:a16="http://schemas.microsoft.com/office/drawing/2014/main" id="{EA3D7E1B-91B5-4D31-B403-69101A90C0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3467" y="2445385"/>
            <a:ext cx="11921066" cy="6705600"/>
          </a:xfrm>
          <a:prstGeom prst="rect">
            <a:avLst/>
          </a:prstGeom>
        </p:spPr>
      </p:pic>
      <p:sp>
        <p:nvSpPr>
          <p:cNvPr id="10" name="TextBox 9">
            <a:extLst>
              <a:ext uri="{FF2B5EF4-FFF2-40B4-BE49-F238E27FC236}">
                <a16:creationId xmlns:a16="http://schemas.microsoft.com/office/drawing/2014/main" id="{DD4BB75A-507E-4F62-80B7-807D13CF5DFA}"/>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18</a:t>
            </a:r>
            <a:endParaRPr lang="en-ID" sz="2000" b="1"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0A15534-A885-4459-9D2A-D6086AD45ACF}"/>
              </a:ext>
            </a:extLst>
          </p:cNvPr>
          <p:cNvSpPr/>
          <p:nvPr/>
        </p:nvSpPr>
        <p:spPr>
          <a:xfrm>
            <a:off x="162414" y="9805103"/>
            <a:ext cx="8693790" cy="369332"/>
          </a:xfrm>
          <a:prstGeom prst="rect">
            <a:avLst/>
          </a:prstGeom>
        </p:spPr>
        <p:txBody>
          <a:bodyPr wrap="none">
            <a:spAutoFit/>
          </a:bodyPr>
          <a:lstStyle/>
          <a:p>
            <a:r>
              <a:rPr lang="vi-VN" dirty="0">
                <a:hlinkClick r:id="rId6"/>
              </a:rPr>
              <a:t>(371) Những ổ voi khổng lồ trên đoạn đường "nguy hiểm nhất Việt Nam" - YouTube</a:t>
            </a:r>
            <a:endParaRPr lang="en-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588948" y="361315"/>
            <a:ext cx="14842938"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V. </a:t>
            </a:r>
            <a:r>
              <a:rPr lang="en-US" sz="6000" dirty="0" err="1">
                <a:solidFill>
                  <a:schemeClr val="tx2">
                    <a:lumMod val="75000"/>
                  </a:schemeClr>
                </a:solidFill>
                <a:latin typeface="Rokkitt Bold"/>
              </a:rPr>
              <a:t>Nhận</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xét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và</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cải</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tiến</a:t>
            </a:r>
            <a:endParaRPr lang="en-US" sz="6000" dirty="0">
              <a:solidFill>
                <a:schemeClr val="tx2">
                  <a:lumMod val="75000"/>
                </a:schemeClr>
              </a:solidFill>
              <a:latin typeface="Rokkitt Bold"/>
            </a:endParaRPr>
          </a:p>
        </p:txBody>
      </p:sp>
      <p:sp>
        <p:nvSpPr>
          <p:cNvPr id="3" name="TextBox 3"/>
          <p:cNvSpPr txBox="1"/>
          <p:nvPr/>
        </p:nvSpPr>
        <p:spPr>
          <a:xfrm>
            <a:off x="1028700" y="2298700"/>
            <a:ext cx="17094387" cy="3564374"/>
          </a:xfrm>
          <a:prstGeom prst="rect">
            <a:avLst/>
          </a:prstGeom>
        </p:spPr>
        <p:txBody>
          <a:bodyPr lIns="0" tIns="0" rIns="0" bIns="0" rtlCol="0" anchor="t">
            <a:spAutoFit/>
          </a:bodyPr>
          <a:lstStyle/>
          <a:p>
            <a:pPr marL="863599" lvl="1" indent="-431800">
              <a:lnSpc>
                <a:spcPts val="5599"/>
              </a:lnSpc>
              <a:buFont typeface="Arial"/>
              <a:buChar char="•"/>
            </a:pPr>
            <a:r>
              <a:rPr lang="en-US" sz="3600" dirty="0">
                <a:solidFill>
                  <a:srgbClr val="FFFFFF"/>
                </a:solidFill>
                <a:latin typeface="Cardo"/>
              </a:rPr>
              <a:t>Model </a:t>
            </a:r>
            <a:r>
              <a:rPr lang="en-US" sz="3600" dirty="0" err="1">
                <a:solidFill>
                  <a:srgbClr val="FFFFFF"/>
                </a:solidFill>
                <a:latin typeface="Cardo"/>
              </a:rPr>
              <a:t>nhận</a:t>
            </a:r>
            <a:r>
              <a:rPr lang="en-US" sz="3600" dirty="0">
                <a:solidFill>
                  <a:srgbClr val="FFFFFF"/>
                </a:solidFill>
                <a:latin typeface="Cardo"/>
              </a:rPr>
              <a:t> </a:t>
            </a:r>
            <a:r>
              <a:rPr lang="en-US" sz="3600" dirty="0" err="1">
                <a:solidFill>
                  <a:srgbClr val="FFFFFF"/>
                </a:solidFill>
                <a:latin typeface="Cardo"/>
              </a:rPr>
              <a:t>dạng</a:t>
            </a:r>
            <a:r>
              <a:rPr lang="en-US" sz="3600" dirty="0">
                <a:solidFill>
                  <a:srgbClr val="FFFFFF"/>
                </a:solidFill>
                <a:latin typeface="Cardo"/>
              </a:rPr>
              <a:t> </a:t>
            </a:r>
            <a:r>
              <a:rPr lang="en-US" sz="3600" dirty="0" err="1">
                <a:solidFill>
                  <a:srgbClr val="FFFFFF"/>
                </a:solidFill>
                <a:latin typeface="Cardo"/>
              </a:rPr>
              <a:t>khá</a:t>
            </a:r>
            <a:r>
              <a:rPr lang="en-US" sz="3600" dirty="0">
                <a:solidFill>
                  <a:srgbClr val="FFFFFF"/>
                </a:solidFill>
                <a:latin typeface="Cardo"/>
              </a:rPr>
              <a:t> </a:t>
            </a:r>
            <a:r>
              <a:rPr lang="en-US" sz="3600" dirty="0" err="1">
                <a:solidFill>
                  <a:srgbClr val="FFFFFF"/>
                </a:solidFill>
                <a:latin typeface="Cardo"/>
              </a:rPr>
              <a:t>tốt</a:t>
            </a:r>
            <a:r>
              <a:rPr lang="en-US" sz="3600" dirty="0">
                <a:solidFill>
                  <a:srgbClr val="FFFFFF"/>
                </a:solidFill>
                <a:latin typeface="Cardo"/>
              </a:rPr>
              <a:t> </a:t>
            </a:r>
            <a:r>
              <a:rPr lang="en-US" sz="3600" dirty="0" err="1">
                <a:solidFill>
                  <a:srgbClr val="FFFFFF"/>
                </a:solidFill>
                <a:latin typeface="Cardo"/>
              </a:rPr>
              <a:t>với</a:t>
            </a:r>
            <a:r>
              <a:rPr lang="en-US" sz="3600" dirty="0">
                <a:solidFill>
                  <a:srgbClr val="FFFFFF"/>
                </a:solidFill>
                <a:latin typeface="Cardo"/>
              </a:rPr>
              <a:t> </a:t>
            </a:r>
            <a:r>
              <a:rPr lang="en-US" sz="3600" dirty="0" err="1">
                <a:solidFill>
                  <a:srgbClr val="FFFFFF"/>
                </a:solidFill>
                <a:latin typeface="Cardo"/>
              </a:rPr>
              <a:t>những</a:t>
            </a:r>
            <a:r>
              <a:rPr lang="en-US" sz="3600" dirty="0">
                <a:solidFill>
                  <a:srgbClr val="FFFFFF"/>
                </a:solidFill>
                <a:latin typeface="Cardo"/>
              </a:rPr>
              <a:t> </a:t>
            </a:r>
            <a:r>
              <a:rPr lang="en-US" sz="3600" dirty="0" err="1">
                <a:solidFill>
                  <a:srgbClr val="FFFFFF"/>
                </a:solidFill>
                <a:latin typeface="Cardo"/>
              </a:rPr>
              <a:t>ảnh</a:t>
            </a:r>
            <a:r>
              <a:rPr lang="en-US" sz="3600" dirty="0">
                <a:solidFill>
                  <a:srgbClr val="FFFFFF"/>
                </a:solidFill>
                <a:latin typeface="Cardo"/>
              </a:rPr>
              <a:t> </a:t>
            </a:r>
            <a:r>
              <a:rPr lang="en-US" sz="3600" dirty="0" err="1">
                <a:solidFill>
                  <a:srgbClr val="FFFFFF"/>
                </a:solidFill>
                <a:latin typeface="Cardo"/>
              </a:rPr>
              <a:t>đường</a:t>
            </a:r>
            <a:r>
              <a:rPr lang="en-US" sz="3600" dirty="0">
                <a:solidFill>
                  <a:srgbClr val="FFFFFF"/>
                </a:solidFill>
                <a:latin typeface="Cardo"/>
              </a:rPr>
              <a:t> </a:t>
            </a:r>
            <a:r>
              <a:rPr lang="en-US" sz="3600" dirty="0" err="1">
                <a:solidFill>
                  <a:srgbClr val="FFFFFF"/>
                </a:solidFill>
                <a:latin typeface="Cardo"/>
              </a:rPr>
              <a:t>giao</a:t>
            </a:r>
            <a:r>
              <a:rPr lang="en-US" sz="3600" dirty="0">
                <a:solidFill>
                  <a:srgbClr val="FFFFFF"/>
                </a:solidFill>
                <a:latin typeface="Cardo"/>
              </a:rPr>
              <a:t> </a:t>
            </a:r>
            <a:r>
              <a:rPr lang="en-US" sz="3600" dirty="0" err="1">
                <a:solidFill>
                  <a:srgbClr val="FFFFFF"/>
                </a:solidFill>
                <a:latin typeface="Cardo"/>
              </a:rPr>
              <a:t>thông</a:t>
            </a:r>
            <a:r>
              <a:rPr lang="en-US" sz="3600" dirty="0">
                <a:solidFill>
                  <a:srgbClr val="FFFFFF"/>
                </a:solidFill>
                <a:latin typeface="Cardo"/>
              </a:rPr>
              <a:t> </a:t>
            </a:r>
            <a:r>
              <a:rPr lang="en-US" sz="3600" dirty="0" err="1">
                <a:solidFill>
                  <a:srgbClr val="FFFFFF"/>
                </a:solidFill>
                <a:latin typeface="Cardo"/>
              </a:rPr>
              <a:t>tại</a:t>
            </a:r>
            <a:r>
              <a:rPr lang="en-US" sz="3600" dirty="0">
                <a:solidFill>
                  <a:srgbClr val="FFFFFF"/>
                </a:solidFill>
                <a:latin typeface="Cardo"/>
              </a:rPr>
              <a:t> </a:t>
            </a:r>
            <a:r>
              <a:rPr lang="en-US" sz="3600" dirty="0" err="1">
                <a:solidFill>
                  <a:srgbClr val="FFFFFF"/>
                </a:solidFill>
                <a:latin typeface="Cardo"/>
              </a:rPr>
              <a:t>Việt</a:t>
            </a:r>
            <a:r>
              <a:rPr lang="en-US" sz="3600" dirty="0">
                <a:solidFill>
                  <a:srgbClr val="FFFFFF"/>
                </a:solidFill>
                <a:latin typeface="Cardo"/>
              </a:rPr>
              <a:t> </a:t>
            </a:r>
            <a:r>
              <a:rPr lang="en-US" sz="3600" dirty="0" err="1">
                <a:solidFill>
                  <a:srgbClr val="FFFFFF"/>
                </a:solidFill>
                <a:latin typeface="Cardo"/>
              </a:rPr>
              <a:t>nam</a:t>
            </a:r>
            <a:endParaRPr lang="en-US" sz="3600" dirty="0">
              <a:solidFill>
                <a:srgbClr val="FFFFFF"/>
              </a:solidFill>
              <a:latin typeface="Cardo"/>
            </a:endParaRPr>
          </a:p>
          <a:p>
            <a:pPr marL="863599" lvl="1" indent="-431800">
              <a:lnSpc>
                <a:spcPts val="5599"/>
              </a:lnSpc>
              <a:buFont typeface="Arial"/>
              <a:buChar char="•"/>
            </a:pPr>
            <a:r>
              <a:rPr lang="en-US" sz="3600" dirty="0" err="1">
                <a:solidFill>
                  <a:srgbClr val="FFFFFF"/>
                </a:solidFill>
                <a:latin typeface="Cardo"/>
              </a:rPr>
              <a:t>Tốc</a:t>
            </a:r>
            <a:r>
              <a:rPr lang="en-US" sz="3600" dirty="0">
                <a:solidFill>
                  <a:srgbClr val="FFFFFF"/>
                </a:solidFill>
                <a:latin typeface="Cardo"/>
              </a:rPr>
              <a:t> </a:t>
            </a:r>
            <a:r>
              <a:rPr lang="en-US" sz="3600" dirty="0" err="1">
                <a:solidFill>
                  <a:srgbClr val="FFFFFF"/>
                </a:solidFill>
                <a:latin typeface="Cardo"/>
              </a:rPr>
              <a:t>độ</a:t>
            </a:r>
            <a:r>
              <a:rPr lang="en-US" sz="3600" dirty="0">
                <a:solidFill>
                  <a:srgbClr val="FFFFFF"/>
                </a:solidFill>
                <a:latin typeface="Cardo"/>
              </a:rPr>
              <a:t> </a:t>
            </a:r>
            <a:r>
              <a:rPr lang="en-US" sz="3600" dirty="0" err="1">
                <a:solidFill>
                  <a:srgbClr val="FFFFFF"/>
                </a:solidFill>
                <a:latin typeface="Cardo"/>
              </a:rPr>
              <a:t>xử</a:t>
            </a:r>
            <a:r>
              <a:rPr lang="en-US" sz="3600" dirty="0">
                <a:solidFill>
                  <a:srgbClr val="FFFFFF"/>
                </a:solidFill>
                <a:latin typeface="Cardo"/>
              </a:rPr>
              <a:t> </a:t>
            </a:r>
            <a:r>
              <a:rPr lang="en-US" sz="3600" dirty="0" err="1">
                <a:solidFill>
                  <a:srgbClr val="FFFFFF"/>
                </a:solidFill>
                <a:latin typeface="Cardo"/>
              </a:rPr>
              <a:t>lý</a:t>
            </a:r>
            <a:r>
              <a:rPr lang="en-US" sz="3600" dirty="0">
                <a:solidFill>
                  <a:srgbClr val="FFFFFF"/>
                </a:solidFill>
                <a:latin typeface="Cardo"/>
              </a:rPr>
              <a:t> </a:t>
            </a:r>
            <a:r>
              <a:rPr lang="en-US" sz="3600" dirty="0" err="1">
                <a:solidFill>
                  <a:srgbClr val="FFFFFF"/>
                </a:solidFill>
                <a:latin typeface="Cardo"/>
              </a:rPr>
              <a:t>và</a:t>
            </a:r>
            <a:r>
              <a:rPr lang="en-US" sz="3600" dirty="0">
                <a:solidFill>
                  <a:srgbClr val="FFFFFF"/>
                </a:solidFill>
                <a:latin typeface="Cardo"/>
              </a:rPr>
              <a:t> </a:t>
            </a:r>
            <a:r>
              <a:rPr lang="en-US" sz="3600" dirty="0" err="1">
                <a:solidFill>
                  <a:srgbClr val="FFFFFF"/>
                </a:solidFill>
                <a:latin typeface="Cardo"/>
              </a:rPr>
              <a:t>mAP</a:t>
            </a:r>
            <a:r>
              <a:rPr lang="en-US" sz="3600" dirty="0">
                <a:solidFill>
                  <a:srgbClr val="FFFFFF"/>
                </a:solidFill>
                <a:latin typeface="Cardo"/>
              </a:rPr>
              <a:t> ở </a:t>
            </a:r>
            <a:r>
              <a:rPr lang="en-US" sz="3600" dirty="0" err="1">
                <a:solidFill>
                  <a:srgbClr val="FFFFFF"/>
                </a:solidFill>
                <a:latin typeface="Cardo"/>
              </a:rPr>
              <a:t>mức</a:t>
            </a:r>
            <a:r>
              <a:rPr lang="en-US" sz="3600" dirty="0">
                <a:solidFill>
                  <a:srgbClr val="FFFFFF"/>
                </a:solidFill>
                <a:latin typeface="Cardo"/>
              </a:rPr>
              <a:t> </a:t>
            </a:r>
            <a:r>
              <a:rPr lang="en-US" sz="3600" dirty="0" err="1">
                <a:solidFill>
                  <a:srgbClr val="FFFFFF"/>
                </a:solidFill>
                <a:latin typeface="Cardo"/>
              </a:rPr>
              <a:t>độ</a:t>
            </a:r>
            <a:r>
              <a:rPr lang="en-US" sz="3600" dirty="0">
                <a:solidFill>
                  <a:srgbClr val="FFFFFF"/>
                </a:solidFill>
                <a:latin typeface="Cardo"/>
              </a:rPr>
              <a:t> </a:t>
            </a:r>
            <a:r>
              <a:rPr lang="en-US" sz="3600" dirty="0" err="1">
                <a:solidFill>
                  <a:srgbClr val="FFFFFF"/>
                </a:solidFill>
                <a:latin typeface="Cardo"/>
              </a:rPr>
              <a:t>chấp</a:t>
            </a:r>
            <a:r>
              <a:rPr lang="en-US" sz="3600" dirty="0">
                <a:solidFill>
                  <a:srgbClr val="FFFFFF"/>
                </a:solidFill>
                <a:latin typeface="Cardo"/>
              </a:rPr>
              <a:t> </a:t>
            </a:r>
            <a:r>
              <a:rPr lang="en-US" sz="3600" dirty="0" err="1">
                <a:solidFill>
                  <a:srgbClr val="FFFFFF"/>
                </a:solidFill>
                <a:latin typeface="Cardo"/>
              </a:rPr>
              <a:t>nhận</a:t>
            </a:r>
            <a:r>
              <a:rPr lang="en-US" sz="3600" dirty="0">
                <a:solidFill>
                  <a:srgbClr val="FFFFFF"/>
                </a:solidFill>
                <a:latin typeface="Cardo"/>
              </a:rPr>
              <a:t> </a:t>
            </a:r>
            <a:r>
              <a:rPr lang="en-US" sz="3600" dirty="0" err="1">
                <a:solidFill>
                  <a:srgbClr val="FFFFFF"/>
                </a:solidFill>
                <a:latin typeface="Cardo"/>
              </a:rPr>
              <a:t>được</a:t>
            </a:r>
            <a:r>
              <a:rPr lang="en-US" sz="3600" dirty="0">
                <a:solidFill>
                  <a:srgbClr val="FFFFFF"/>
                </a:solidFill>
                <a:latin typeface="Cardo"/>
              </a:rPr>
              <a:t> </a:t>
            </a:r>
          </a:p>
          <a:p>
            <a:pPr marL="863599" lvl="1" indent="-431800">
              <a:lnSpc>
                <a:spcPts val="5599"/>
              </a:lnSpc>
              <a:buFont typeface="Arial"/>
              <a:buChar char="•"/>
            </a:pPr>
            <a:r>
              <a:rPr lang="en-US" sz="3600" dirty="0" err="1">
                <a:solidFill>
                  <a:srgbClr val="FFFFFF"/>
                </a:solidFill>
                <a:latin typeface="Cardo"/>
              </a:rPr>
              <a:t>Đảm</a:t>
            </a:r>
            <a:r>
              <a:rPr lang="en-US" sz="3600" dirty="0">
                <a:solidFill>
                  <a:srgbClr val="FFFFFF"/>
                </a:solidFill>
                <a:latin typeface="Cardo"/>
              </a:rPr>
              <a:t> </a:t>
            </a:r>
            <a:r>
              <a:rPr lang="en-US" sz="3600" dirty="0" err="1">
                <a:solidFill>
                  <a:srgbClr val="FFFFFF"/>
                </a:solidFill>
                <a:latin typeface="Cardo"/>
              </a:rPr>
              <a:t>bảo</a:t>
            </a:r>
            <a:r>
              <a:rPr lang="en-US" sz="3600" dirty="0">
                <a:solidFill>
                  <a:srgbClr val="FFFFFF"/>
                </a:solidFill>
                <a:latin typeface="Cardo"/>
              </a:rPr>
              <a:t> </a:t>
            </a:r>
            <a:r>
              <a:rPr lang="en-US" sz="3600" dirty="0" err="1">
                <a:solidFill>
                  <a:srgbClr val="FFFFFF"/>
                </a:solidFill>
                <a:latin typeface="Cardo"/>
              </a:rPr>
              <a:t>độ</a:t>
            </a:r>
            <a:r>
              <a:rPr lang="en-US" sz="3600" dirty="0">
                <a:solidFill>
                  <a:srgbClr val="FFFFFF"/>
                </a:solidFill>
                <a:latin typeface="Cardo"/>
              </a:rPr>
              <a:t> </a:t>
            </a:r>
            <a:r>
              <a:rPr lang="en-US" sz="3600" dirty="0" err="1">
                <a:solidFill>
                  <a:srgbClr val="FFFFFF"/>
                </a:solidFill>
                <a:latin typeface="Cardo"/>
              </a:rPr>
              <a:t>realtime</a:t>
            </a:r>
            <a:r>
              <a:rPr lang="en-US" sz="3600" dirty="0">
                <a:solidFill>
                  <a:srgbClr val="FFFFFF"/>
                </a:solidFill>
                <a:latin typeface="Cardo"/>
              </a:rPr>
              <a:t> </a:t>
            </a:r>
            <a:r>
              <a:rPr lang="en-US" sz="3600" dirty="0" err="1">
                <a:solidFill>
                  <a:srgbClr val="FFFFFF"/>
                </a:solidFill>
                <a:latin typeface="Cardo"/>
              </a:rPr>
              <a:t>cho</a:t>
            </a:r>
            <a:r>
              <a:rPr lang="en-US" sz="3600" dirty="0">
                <a:solidFill>
                  <a:srgbClr val="FFFFFF"/>
                </a:solidFill>
                <a:latin typeface="Cardo"/>
              </a:rPr>
              <a:t> </a:t>
            </a:r>
            <a:r>
              <a:rPr lang="en-US" sz="3600" dirty="0" err="1">
                <a:solidFill>
                  <a:srgbClr val="FFFFFF"/>
                </a:solidFill>
                <a:latin typeface="Cardo"/>
              </a:rPr>
              <a:t>những</a:t>
            </a:r>
            <a:r>
              <a:rPr lang="en-US" sz="3600" dirty="0">
                <a:solidFill>
                  <a:srgbClr val="FFFFFF"/>
                </a:solidFill>
                <a:latin typeface="Cardo"/>
              </a:rPr>
              <a:t> </a:t>
            </a:r>
            <a:r>
              <a:rPr lang="en-US" sz="3600" dirty="0" err="1">
                <a:solidFill>
                  <a:srgbClr val="FFFFFF"/>
                </a:solidFill>
                <a:latin typeface="Cardo"/>
              </a:rPr>
              <a:t>ứng</a:t>
            </a:r>
            <a:r>
              <a:rPr lang="en-US" sz="3600" dirty="0">
                <a:solidFill>
                  <a:srgbClr val="FFFFFF"/>
                </a:solidFill>
                <a:latin typeface="Cardo"/>
              </a:rPr>
              <a:t> </a:t>
            </a:r>
            <a:r>
              <a:rPr lang="en-US" sz="3600" dirty="0" err="1">
                <a:solidFill>
                  <a:srgbClr val="FFFFFF"/>
                </a:solidFill>
                <a:latin typeface="Cardo"/>
              </a:rPr>
              <a:t>dụng</a:t>
            </a:r>
            <a:r>
              <a:rPr lang="en-US" sz="3600" dirty="0">
                <a:solidFill>
                  <a:srgbClr val="FFFFFF"/>
                </a:solidFill>
                <a:latin typeface="Cardo"/>
              </a:rPr>
              <a:t> </a:t>
            </a:r>
            <a:r>
              <a:rPr lang="en-US" sz="3600" dirty="0" err="1">
                <a:solidFill>
                  <a:srgbClr val="FFFFFF"/>
                </a:solidFill>
                <a:latin typeface="Cardo"/>
              </a:rPr>
              <a:t>thực</a:t>
            </a:r>
            <a:r>
              <a:rPr lang="en-US" sz="3600" dirty="0">
                <a:solidFill>
                  <a:srgbClr val="FFFFFF"/>
                </a:solidFill>
                <a:latin typeface="Cardo"/>
              </a:rPr>
              <a:t> </a:t>
            </a:r>
            <a:r>
              <a:rPr lang="en-US" sz="3600" dirty="0" err="1">
                <a:solidFill>
                  <a:srgbClr val="FFFFFF"/>
                </a:solidFill>
                <a:latin typeface="Cardo"/>
              </a:rPr>
              <a:t>tiễn</a:t>
            </a:r>
            <a:endParaRPr lang="en-US" sz="3600" dirty="0">
              <a:solidFill>
                <a:srgbClr val="FFFFFF"/>
              </a:solidFill>
              <a:latin typeface="Cardo"/>
            </a:endParaRPr>
          </a:p>
          <a:p>
            <a:pPr marL="863600" lvl="1" indent="-431800">
              <a:lnSpc>
                <a:spcPts val="5600"/>
              </a:lnSpc>
              <a:spcBef>
                <a:spcPct val="0"/>
              </a:spcBef>
              <a:buFont typeface="Arial"/>
              <a:buChar char="•"/>
            </a:pPr>
            <a:r>
              <a:rPr lang="en-US" sz="3600" dirty="0" err="1">
                <a:solidFill>
                  <a:srgbClr val="FFFFFF"/>
                </a:solidFill>
                <a:latin typeface="Cardo"/>
              </a:rPr>
              <a:t>Lượng</a:t>
            </a:r>
            <a:r>
              <a:rPr lang="en-US" sz="3600" dirty="0">
                <a:solidFill>
                  <a:srgbClr val="FFFFFF"/>
                </a:solidFill>
                <a:latin typeface="Cardo"/>
              </a:rPr>
              <a:t> Dataset </a:t>
            </a:r>
            <a:r>
              <a:rPr lang="en-US" sz="3600" dirty="0" err="1">
                <a:solidFill>
                  <a:srgbClr val="FFFFFF"/>
                </a:solidFill>
                <a:latin typeface="Cardo"/>
              </a:rPr>
              <a:t>của</a:t>
            </a:r>
            <a:r>
              <a:rPr lang="en-US" sz="3600" dirty="0">
                <a:solidFill>
                  <a:srgbClr val="FFFFFF"/>
                </a:solidFill>
                <a:latin typeface="Cardo"/>
              </a:rPr>
              <a:t> </a:t>
            </a:r>
            <a:r>
              <a:rPr lang="en-US" sz="3600" dirty="0" err="1">
                <a:solidFill>
                  <a:srgbClr val="FFFFFF"/>
                </a:solidFill>
                <a:latin typeface="Cardo"/>
              </a:rPr>
              <a:t>nhóm</a:t>
            </a:r>
            <a:r>
              <a:rPr lang="en-US" sz="3600" dirty="0">
                <a:solidFill>
                  <a:srgbClr val="FFFFFF"/>
                </a:solidFill>
                <a:latin typeface="Cardo"/>
              </a:rPr>
              <a:t> </a:t>
            </a:r>
            <a:r>
              <a:rPr lang="en-US" sz="3600" dirty="0" err="1">
                <a:solidFill>
                  <a:srgbClr val="FFFFFF"/>
                </a:solidFill>
                <a:latin typeface="Cardo"/>
              </a:rPr>
              <a:t>vẫn</a:t>
            </a:r>
            <a:r>
              <a:rPr lang="en-US" sz="3600" dirty="0">
                <a:solidFill>
                  <a:srgbClr val="FFFFFF"/>
                </a:solidFill>
                <a:latin typeface="Cardo"/>
              </a:rPr>
              <a:t> </a:t>
            </a:r>
            <a:r>
              <a:rPr lang="en-US" sz="3600" dirty="0" err="1">
                <a:solidFill>
                  <a:srgbClr val="FFFFFF"/>
                </a:solidFill>
                <a:latin typeface="Cardo"/>
              </a:rPr>
              <a:t>còn</a:t>
            </a:r>
            <a:r>
              <a:rPr lang="en-US" sz="3600" dirty="0">
                <a:solidFill>
                  <a:srgbClr val="FFFFFF"/>
                </a:solidFill>
                <a:latin typeface="Cardo"/>
              </a:rPr>
              <a:t> </a:t>
            </a:r>
            <a:r>
              <a:rPr lang="en-US" sz="3600" dirty="0" err="1">
                <a:solidFill>
                  <a:srgbClr val="FFFFFF"/>
                </a:solidFill>
                <a:latin typeface="Cardo"/>
              </a:rPr>
              <a:t>hạn</a:t>
            </a:r>
            <a:r>
              <a:rPr lang="en-US" sz="3600" dirty="0">
                <a:solidFill>
                  <a:srgbClr val="FFFFFF"/>
                </a:solidFill>
                <a:latin typeface="Cardo"/>
              </a:rPr>
              <a:t> </a:t>
            </a:r>
            <a:r>
              <a:rPr lang="en-US" sz="3600" dirty="0" err="1">
                <a:solidFill>
                  <a:srgbClr val="FFFFFF"/>
                </a:solidFill>
                <a:latin typeface="Cardo"/>
              </a:rPr>
              <a:t>chế</a:t>
            </a:r>
            <a:r>
              <a:rPr lang="en-US" sz="3600" dirty="0">
                <a:solidFill>
                  <a:srgbClr val="FFFFFF"/>
                </a:solidFill>
                <a:latin typeface="Cardo"/>
              </a:rPr>
              <a:t> </a:t>
            </a:r>
            <a:r>
              <a:rPr lang="en-US" sz="3600" dirty="0" err="1">
                <a:solidFill>
                  <a:srgbClr val="FFFFFF"/>
                </a:solidFill>
                <a:latin typeface="Cardo"/>
              </a:rPr>
              <a:t>nên</a:t>
            </a:r>
            <a:r>
              <a:rPr lang="en-US" sz="3600" dirty="0">
                <a:solidFill>
                  <a:srgbClr val="FFFFFF"/>
                </a:solidFill>
                <a:latin typeface="Cardo"/>
              </a:rPr>
              <a:t> </a:t>
            </a:r>
            <a:r>
              <a:rPr lang="en-US" sz="3600" dirty="0" err="1">
                <a:solidFill>
                  <a:srgbClr val="FFFFFF"/>
                </a:solidFill>
                <a:latin typeface="Cardo"/>
              </a:rPr>
              <a:t>một</a:t>
            </a:r>
            <a:r>
              <a:rPr lang="en-US" sz="3600" dirty="0">
                <a:solidFill>
                  <a:srgbClr val="FFFFFF"/>
                </a:solidFill>
                <a:latin typeface="Cardo"/>
              </a:rPr>
              <a:t> </a:t>
            </a:r>
            <a:r>
              <a:rPr lang="en-US" sz="3600" dirty="0" err="1">
                <a:solidFill>
                  <a:srgbClr val="FFFFFF"/>
                </a:solidFill>
                <a:latin typeface="Cardo"/>
              </a:rPr>
              <a:t>số</a:t>
            </a:r>
            <a:r>
              <a:rPr lang="en-US" sz="3600" dirty="0">
                <a:solidFill>
                  <a:srgbClr val="FFFFFF"/>
                </a:solidFill>
                <a:latin typeface="Cardo"/>
              </a:rPr>
              <a:t> ổ </a:t>
            </a:r>
            <a:r>
              <a:rPr lang="en-US" sz="3600" dirty="0" err="1">
                <a:solidFill>
                  <a:srgbClr val="FFFFFF"/>
                </a:solidFill>
                <a:latin typeface="Cardo"/>
              </a:rPr>
              <a:t>gà</a:t>
            </a:r>
            <a:r>
              <a:rPr lang="en-US" sz="3600" dirty="0">
                <a:solidFill>
                  <a:srgbClr val="FFFFFF"/>
                </a:solidFill>
                <a:latin typeface="Cardo"/>
              </a:rPr>
              <a:t> </a:t>
            </a:r>
            <a:r>
              <a:rPr lang="en-US" sz="3600" dirty="0" err="1">
                <a:solidFill>
                  <a:srgbClr val="FFFFFF"/>
                </a:solidFill>
                <a:latin typeface="Cardo"/>
              </a:rPr>
              <a:t>đặc</a:t>
            </a:r>
            <a:r>
              <a:rPr lang="en-US" sz="3600" dirty="0">
                <a:solidFill>
                  <a:srgbClr val="FFFFFF"/>
                </a:solidFill>
                <a:latin typeface="Cardo"/>
              </a:rPr>
              <a:t> </a:t>
            </a:r>
            <a:r>
              <a:rPr lang="en-US" sz="3600" dirty="0" err="1">
                <a:solidFill>
                  <a:srgbClr val="FFFFFF"/>
                </a:solidFill>
                <a:latin typeface="Cardo"/>
              </a:rPr>
              <a:t>biệt</a:t>
            </a:r>
            <a:r>
              <a:rPr lang="en-US" sz="3600" dirty="0">
                <a:solidFill>
                  <a:srgbClr val="FFFFFF"/>
                </a:solidFill>
                <a:latin typeface="Cardo"/>
              </a:rPr>
              <a:t> model </a:t>
            </a:r>
            <a:r>
              <a:rPr lang="en-US" sz="3600" dirty="0" err="1">
                <a:solidFill>
                  <a:srgbClr val="FFFFFF"/>
                </a:solidFill>
                <a:latin typeface="Cardo"/>
              </a:rPr>
              <a:t>vẫn</a:t>
            </a:r>
            <a:r>
              <a:rPr lang="en-US" sz="3600" dirty="0">
                <a:solidFill>
                  <a:srgbClr val="FFFFFF"/>
                </a:solidFill>
                <a:latin typeface="Cardo"/>
              </a:rPr>
              <a:t> </a:t>
            </a:r>
            <a:r>
              <a:rPr lang="en-US" sz="3600" dirty="0" err="1">
                <a:solidFill>
                  <a:srgbClr val="FFFFFF"/>
                </a:solidFill>
                <a:latin typeface="Cardo"/>
              </a:rPr>
              <a:t>chưa</a:t>
            </a:r>
            <a:r>
              <a:rPr lang="en-US" sz="3600" dirty="0">
                <a:solidFill>
                  <a:srgbClr val="FFFFFF"/>
                </a:solidFill>
                <a:latin typeface="Cardo"/>
              </a:rPr>
              <a:t> </a:t>
            </a:r>
            <a:r>
              <a:rPr lang="en-US" sz="3600" dirty="0" err="1">
                <a:solidFill>
                  <a:srgbClr val="FFFFFF"/>
                </a:solidFill>
                <a:latin typeface="Cardo"/>
              </a:rPr>
              <a:t>nhận</a:t>
            </a:r>
            <a:r>
              <a:rPr lang="en-US" sz="3600" dirty="0">
                <a:solidFill>
                  <a:srgbClr val="FFFFFF"/>
                </a:solidFill>
                <a:latin typeface="Cardo"/>
              </a:rPr>
              <a:t> </a:t>
            </a:r>
            <a:r>
              <a:rPr lang="en-US" sz="3600" dirty="0" err="1">
                <a:solidFill>
                  <a:srgbClr val="FFFFFF"/>
                </a:solidFill>
                <a:latin typeface="Cardo"/>
              </a:rPr>
              <a:t>dạng</a:t>
            </a:r>
            <a:r>
              <a:rPr lang="en-US" sz="3600" dirty="0">
                <a:solidFill>
                  <a:srgbClr val="FFFFFF"/>
                </a:solidFill>
                <a:latin typeface="Cardo"/>
              </a:rPr>
              <a:t> </a:t>
            </a:r>
            <a:r>
              <a:rPr lang="en-US" sz="3600" dirty="0" err="1">
                <a:solidFill>
                  <a:srgbClr val="FFFFFF"/>
                </a:solidFill>
                <a:latin typeface="Cardo"/>
              </a:rPr>
              <a:t>được</a:t>
            </a:r>
            <a:endParaRPr lang="en-US" sz="3600" dirty="0">
              <a:solidFill>
                <a:srgbClr val="FFFFFF"/>
              </a:solidFill>
              <a:latin typeface="Cardo"/>
            </a:endParaRPr>
          </a:p>
        </p:txBody>
      </p:sp>
      <p:sp>
        <p:nvSpPr>
          <p:cNvPr id="4" name="TextBox 4"/>
          <p:cNvSpPr txBox="1"/>
          <p:nvPr/>
        </p:nvSpPr>
        <p:spPr>
          <a:xfrm>
            <a:off x="588948" y="1323340"/>
            <a:ext cx="17094387" cy="762000"/>
          </a:xfrm>
          <a:prstGeom prst="rect">
            <a:avLst/>
          </a:prstGeom>
        </p:spPr>
        <p:txBody>
          <a:bodyPr lIns="0" tIns="0" rIns="0" bIns="0" rtlCol="0" anchor="t">
            <a:spAutoFit/>
          </a:bodyPr>
          <a:lstStyle/>
          <a:p>
            <a:pPr>
              <a:lnSpc>
                <a:spcPts val="6299"/>
              </a:lnSpc>
            </a:pPr>
            <a:r>
              <a:rPr lang="en-US" sz="4500">
                <a:solidFill>
                  <a:srgbClr val="FFFFFF"/>
                </a:solidFill>
                <a:latin typeface="Cardo Bold"/>
              </a:rPr>
              <a:t>1.Nhận xét:</a:t>
            </a:r>
          </a:p>
        </p:txBody>
      </p:sp>
      <p:sp>
        <p:nvSpPr>
          <p:cNvPr id="5" name="TextBox 5"/>
          <p:cNvSpPr txBox="1"/>
          <p:nvPr/>
        </p:nvSpPr>
        <p:spPr>
          <a:xfrm>
            <a:off x="588948" y="6426200"/>
            <a:ext cx="17094387" cy="762000"/>
          </a:xfrm>
          <a:prstGeom prst="rect">
            <a:avLst/>
          </a:prstGeom>
        </p:spPr>
        <p:txBody>
          <a:bodyPr lIns="0" tIns="0" rIns="0" bIns="0" rtlCol="0" anchor="t">
            <a:spAutoFit/>
          </a:bodyPr>
          <a:lstStyle/>
          <a:p>
            <a:pPr>
              <a:lnSpc>
                <a:spcPts val="6299"/>
              </a:lnSpc>
            </a:pPr>
            <a:r>
              <a:rPr lang="en-US" sz="4500">
                <a:solidFill>
                  <a:srgbClr val="FFFFFF"/>
                </a:solidFill>
                <a:latin typeface="Cardo Bold"/>
              </a:rPr>
              <a:t>2. Cải tiến: </a:t>
            </a:r>
          </a:p>
        </p:txBody>
      </p:sp>
      <p:sp>
        <p:nvSpPr>
          <p:cNvPr id="6" name="TextBox 6"/>
          <p:cNvSpPr txBox="1"/>
          <p:nvPr/>
        </p:nvSpPr>
        <p:spPr>
          <a:xfrm>
            <a:off x="1028700" y="7308179"/>
            <a:ext cx="17094387" cy="1409938"/>
          </a:xfrm>
          <a:prstGeom prst="rect">
            <a:avLst/>
          </a:prstGeom>
        </p:spPr>
        <p:txBody>
          <a:bodyPr lIns="0" tIns="0" rIns="0" bIns="0" rtlCol="0" anchor="t">
            <a:spAutoFit/>
          </a:bodyPr>
          <a:lstStyle/>
          <a:p>
            <a:pPr marL="863599" lvl="1" indent="-431800">
              <a:lnSpc>
                <a:spcPts val="5599"/>
              </a:lnSpc>
              <a:buFont typeface="Arial"/>
              <a:buChar char="•"/>
            </a:pPr>
            <a:r>
              <a:rPr lang="en-US" sz="3600">
                <a:solidFill>
                  <a:srgbClr val="FFFFFF"/>
                </a:solidFill>
                <a:latin typeface="Cardo"/>
              </a:rPr>
              <a:t>Thu thập thêm dataset ở nhiều con đường khác nhau với độ đa dạng tăng thêm.</a:t>
            </a:r>
          </a:p>
          <a:p>
            <a:pPr marL="863600" lvl="1" indent="-431800">
              <a:lnSpc>
                <a:spcPts val="5600"/>
              </a:lnSpc>
              <a:spcBef>
                <a:spcPct val="0"/>
              </a:spcBef>
              <a:buFont typeface="Arial"/>
              <a:buChar char="•"/>
            </a:pPr>
            <a:r>
              <a:rPr lang="en-US" sz="3600">
                <a:solidFill>
                  <a:srgbClr val="FFFFFF"/>
                </a:solidFill>
                <a:latin typeface="Cardo"/>
              </a:rPr>
              <a:t>Tìm hiểu thêm những phiên bản cao hơn của Yolo để tối ưu </a:t>
            </a:r>
          </a:p>
        </p:txBody>
      </p:sp>
      <p:sp>
        <p:nvSpPr>
          <p:cNvPr id="8" name="TextBox 7">
            <a:extLst>
              <a:ext uri="{FF2B5EF4-FFF2-40B4-BE49-F238E27FC236}">
                <a16:creationId xmlns:a16="http://schemas.microsoft.com/office/drawing/2014/main" id="{4A5554BC-10DB-422C-9604-EA6CED171151}"/>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19</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588948" y="361315"/>
            <a:ext cx="14842938"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VI. </a:t>
            </a:r>
            <a:r>
              <a:rPr lang="en-US" sz="6000" dirty="0" err="1">
                <a:solidFill>
                  <a:schemeClr val="tx2">
                    <a:lumMod val="75000"/>
                  </a:schemeClr>
                </a:solidFill>
                <a:latin typeface="Rokkitt Bold"/>
              </a:rPr>
              <a:t>Kết</a:t>
            </a:r>
            <a:r>
              <a:rPr lang="en-US" sz="6000" dirty="0">
                <a:solidFill>
                  <a:schemeClr val="tx2">
                    <a:lumMod val="75000"/>
                  </a:schemeClr>
                </a:solidFill>
                <a:latin typeface="Rokkitt Bold"/>
              </a:rPr>
              <a:t> </a:t>
            </a:r>
            <a:r>
              <a:rPr lang="en-US" sz="6000" dirty="0" err="1">
                <a:solidFill>
                  <a:schemeClr val="tx2">
                    <a:lumMod val="75000"/>
                  </a:schemeClr>
                </a:solidFill>
                <a:latin typeface="Rokkitt Bold"/>
              </a:rPr>
              <a:t>luận</a:t>
            </a:r>
            <a:r>
              <a:rPr lang="en-US" sz="6000" dirty="0">
                <a:solidFill>
                  <a:schemeClr val="tx2">
                    <a:lumMod val="75000"/>
                  </a:schemeClr>
                </a:solidFill>
                <a:latin typeface="Rokkitt Bold"/>
              </a:rPr>
              <a:t>:</a:t>
            </a:r>
          </a:p>
        </p:txBody>
      </p:sp>
      <p:sp>
        <p:nvSpPr>
          <p:cNvPr id="3" name="TextBox 3"/>
          <p:cNvSpPr txBox="1"/>
          <p:nvPr/>
        </p:nvSpPr>
        <p:spPr>
          <a:xfrm>
            <a:off x="583693" y="1638300"/>
            <a:ext cx="17094387" cy="6406369"/>
          </a:xfrm>
          <a:prstGeom prst="rect">
            <a:avLst/>
          </a:prstGeom>
        </p:spPr>
        <p:txBody>
          <a:bodyPr lIns="0" tIns="0" rIns="0" bIns="0" rtlCol="0" anchor="t">
            <a:spAutoFit/>
          </a:bodyPr>
          <a:lstStyle/>
          <a:p>
            <a:pPr marL="863599" lvl="1" indent="-431800">
              <a:lnSpc>
                <a:spcPts val="5599"/>
              </a:lnSpc>
              <a:buFont typeface="Arial"/>
              <a:buChar char="•"/>
            </a:pPr>
            <a:r>
              <a:rPr lang="en-US" sz="3200" dirty="0" err="1">
                <a:solidFill>
                  <a:srgbClr val="FFFFFF"/>
                </a:solidFill>
                <a:latin typeface="Cardo"/>
              </a:rPr>
              <a:t>Kiến</a:t>
            </a:r>
            <a:r>
              <a:rPr lang="en-US" sz="3200" dirty="0">
                <a:solidFill>
                  <a:srgbClr val="FFFFFF"/>
                </a:solidFill>
                <a:latin typeface="Cardo"/>
              </a:rPr>
              <a:t> </a:t>
            </a:r>
            <a:r>
              <a:rPr lang="en-US" sz="3200" dirty="0" err="1">
                <a:solidFill>
                  <a:srgbClr val="FFFFFF"/>
                </a:solidFill>
                <a:latin typeface="Cardo"/>
              </a:rPr>
              <a:t>trúc</a:t>
            </a:r>
            <a:r>
              <a:rPr lang="en-US" sz="3200" dirty="0">
                <a:solidFill>
                  <a:srgbClr val="FFFFFF"/>
                </a:solidFill>
                <a:latin typeface="Cardo"/>
              </a:rPr>
              <a:t> </a:t>
            </a:r>
            <a:r>
              <a:rPr lang="en-US" sz="3200" dirty="0" err="1">
                <a:solidFill>
                  <a:srgbClr val="FFFFFF"/>
                </a:solidFill>
                <a:latin typeface="Cardo"/>
              </a:rPr>
              <a:t>của</a:t>
            </a:r>
            <a:r>
              <a:rPr lang="en-US" sz="3200" dirty="0">
                <a:solidFill>
                  <a:srgbClr val="FFFFFF"/>
                </a:solidFill>
                <a:latin typeface="Cardo"/>
              </a:rPr>
              <a:t> YOLOv4 </a:t>
            </a:r>
            <a:r>
              <a:rPr lang="en-US" sz="3200" dirty="0" err="1">
                <a:solidFill>
                  <a:srgbClr val="FFFFFF"/>
                </a:solidFill>
                <a:latin typeface="Cardo"/>
              </a:rPr>
              <a:t>đã</a:t>
            </a:r>
            <a:r>
              <a:rPr lang="en-US" sz="3200" dirty="0">
                <a:solidFill>
                  <a:srgbClr val="FFFFFF"/>
                </a:solidFill>
                <a:latin typeface="Cardo"/>
              </a:rPr>
              <a:t> </a:t>
            </a:r>
            <a:r>
              <a:rPr lang="en-US" sz="3200" dirty="0" err="1">
                <a:solidFill>
                  <a:srgbClr val="FFFFFF"/>
                </a:solidFill>
                <a:latin typeface="Cardo"/>
              </a:rPr>
              <a:t>đưa</a:t>
            </a:r>
            <a:r>
              <a:rPr lang="en-US" sz="3200" dirty="0">
                <a:solidFill>
                  <a:srgbClr val="FFFFFF"/>
                </a:solidFill>
                <a:latin typeface="Cardo"/>
              </a:rPr>
              <a:t> </a:t>
            </a:r>
            <a:r>
              <a:rPr lang="en-US" sz="3200" dirty="0" err="1">
                <a:solidFill>
                  <a:srgbClr val="FFFFFF"/>
                </a:solidFill>
                <a:latin typeface="Cardo"/>
              </a:rPr>
              <a:t>bài</a:t>
            </a:r>
            <a:r>
              <a:rPr lang="en-US" sz="3200" dirty="0">
                <a:solidFill>
                  <a:srgbClr val="FFFFFF"/>
                </a:solidFill>
                <a:latin typeface="Cardo"/>
              </a:rPr>
              <a:t> </a:t>
            </a:r>
            <a:r>
              <a:rPr lang="en-US" sz="3200" dirty="0" err="1">
                <a:solidFill>
                  <a:srgbClr val="FFFFFF"/>
                </a:solidFill>
                <a:latin typeface="Cardo"/>
              </a:rPr>
              <a:t>toán</a:t>
            </a:r>
            <a:r>
              <a:rPr lang="en-US" sz="3200" dirty="0">
                <a:solidFill>
                  <a:srgbClr val="FFFFFF"/>
                </a:solidFill>
                <a:latin typeface="Cardo"/>
              </a:rPr>
              <a:t> object detection </a:t>
            </a:r>
            <a:r>
              <a:rPr lang="en-US" sz="3200" dirty="0" err="1">
                <a:solidFill>
                  <a:srgbClr val="FFFFFF"/>
                </a:solidFill>
                <a:latin typeface="Cardo"/>
              </a:rPr>
              <a:t>dễ</a:t>
            </a:r>
            <a:r>
              <a:rPr lang="en-US" sz="3200" dirty="0">
                <a:solidFill>
                  <a:srgbClr val="FFFFFF"/>
                </a:solidFill>
                <a:latin typeface="Cardo"/>
              </a:rPr>
              <a:t> </a:t>
            </a:r>
            <a:r>
              <a:rPr lang="en-US" sz="3200" dirty="0" err="1">
                <a:solidFill>
                  <a:srgbClr val="FFFFFF"/>
                </a:solidFill>
                <a:latin typeface="Cardo"/>
              </a:rPr>
              <a:t>tiếp</a:t>
            </a:r>
            <a:r>
              <a:rPr lang="en-US" sz="3200" dirty="0">
                <a:solidFill>
                  <a:srgbClr val="FFFFFF"/>
                </a:solidFill>
                <a:latin typeface="Cardo"/>
              </a:rPr>
              <a:t> </a:t>
            </a:r>
            <a:r>
              <a:rPr lang="en-US" sz="3200" dirty="0" err="1">
                <a:solidFill>
                  <a:srgbClr val="FFFFFF"/>
                </a:solidFill>
                <a:latin typeface="Cardo"/>
              </a:rPr>
              <a:t>cận</a:t>
            </a:r>
            <a:r>
              <a:rPr lang="en-US" sz="3200" dirty="0">
                <a:solidFill>
                  <a:srgbClr val="FFFFFF"/>
                </a:solidFill>
                <a:latin typeface="Cardo"/>
              </a:rPr>
              <a:t> </a:t>
            </a:r>
            <a:r>
              <a:rPr lang="en-US" sz="3200" dirty="0" err="1">
                <a:solidFill>
                  <a:srgbClr val="FFFFFF"/>
                </a:solidFill>
                <a:latin typeface="Cardo"/>
              </a:rPr>
              <a:t>hơn</a:t>
            </a:r>
            <a:r>
              <a:rPr lang="en-US" sz="3200" dirty="0">
                <a:solidFill>
                  <a:srgbClr val="FFFFFF"/>
                </a:solidFill>
                <a:latin typeface="Cardo"/>
              </a:rPr>
              <a:t> </a:t>
            </a:r>
            <a:r>
              <a:rPr lang="en-US" sz="3200" dirty="0" err="1">
                <a:solidFill>
                  <a:srgbClr val="FFFFFF"/>
                </a:solidFill>
                <a:latin typeface="Cardo"/>
              </a:rPr>
              <a:t>với</a:t>
            </a:r>
            <a:r>
              <a:rPr lang="en-US" sz="3200" dirty="0">
                <a:solidFill>
                  <a:srgbClr val="FFFFFF"/>
                </a:solidFill>
                <a:latin typeface="Cardo"/>
              </a:rPr>
              <a:t> </a:t>
            </a:r>
            <a:r>
              <a:rPr lang="en-US" sz="3200" dirty="0" err="1">
                <a:solidFill>
                  <a:srgbClr val="FFFFFF"/>
                </a:solidFill>
                <a:latin typeface="Cardo"/>
              </a:rPr>
              <a:t>những</a:t>
            </a:r>
            <a:r>
              <a:rPr lang="en-US" sz="3200" dirty="0">
                <a:solidFill>
                  <a:srgbClr val="FFFFFF"/>
                </a:solidFill>
                <a:latin typeface="Cardo"/>
              </a:rPr>
              <a:t> </a:t>
            </a:r>
            <a:r>
              <a:rPr lang="en-US" sz="3200" dirty="0" err="1">
                <a:solidFill>
                  <a:srgbClr val="FFFFFF"/>
                </a:solidFill>
                <a:latin typeface="Cardo"/>
              </a:rPr>
              <a:t>người</a:t>
            </a:r>
            <a:r>
              <a:rPr lang="en-US" sz="3200" dirty="0">
                <a:solidFill>
                  <a:srgbClr val="FFFFFF"/>
                </a:solidFill>
                <a:latin typeface="Cardo"/>
              </a:rPr>
              <a:t> </a:t>
            </a:r>
            <a:r>
              <a:rPr lang="en-US" sz="3200" dirty="0" err="1">
                <a:solidFill>
                  <a:srgbClr val="FFFFFF"/>
                </a:solidFill>
                <a:latin typeface="Cardo"/>
              </a:rPr>
              <a:t>không</a:t>
            </a:r>
            <a:r>
              <a:rPr lang="en-US" sz="3200" dirty="0">
                <a:solidFill>
                  <a:srgbClr val="FFFFFF"/>
                </a:solidFill>
                <a:latin typeface="Cardo"/>
              </a:rPr>
              <a:t> </a:t>
            </a:r>
            <a:r>
              <a:rPr lang="en-US" sz="3200" dirty="0" err="1">
                <a:solidFill>
                  <a:srgbClr val="FFFFFF"/>
                </a:solidFill>
                <a:latin typeface="Cardo"/>
              </a:rPr>
              <a:t>có</a:t>
            </a:r>
            <a:r>
              <a:rPr lang="en-US" sz="3200" dirty="0">
                <a:solidFill>
                  <a:srgbClr val="FFFFFF"/>
                </a:solidFill>
                <a:latin typeface="Cardo"/>
              </a:rPr>
              <a:t> </a:t>
            </a:r>
            <a:r>
              <a:rPr lang="en-US" sz="3200" dirty="0" err="1">
                <a:solidFill>
                  <a:srgbClr val="FFFFFF"/>
                </a:solidFill>
                <a:latin typeface="Cardo"/>
              </a:rPr>
              <a:t>tài</a:t>
            </a:r>
            <a:r>
              <a:rPr lang="en-US" sz="3200" dirty="0">
                <a:solidFill>
                  <a:srgbClr val="FFFFFF"/>
                </a:solidFill>
                <a:latin typeface="Cardo"/>
              </a:rPr>
              <a:t> </a:t>
            </a:r>
            <a:r>
              <a:rPr lang="en-US" sz="3200" dirty="0" err="1">
                <a:solidFill>
                  <a:srgbClr val="FFFFFF"/>
                </a:solidFill>
                <a:latin typeface="Cardo"/>
              </a:rPr>
              <a:t>nguyên</a:t>
            </a:r>
            <a:r>
              <a:rPr lang="en-US" sz="3200" dirty="0">
                <a:solidFill>
                  <a:srgbClr val="FFFFFF"/>
                </a:solidFill>
                <a:latin typeface="Cardo"/>
              </a:rPr>
              <a:t> </a:t>
            </a:r>
            <a:r>
              <a:rPr lang="en-US" sz="3200" dirty="0" err="1">
                <a:solidFill>
                  <a:srgbClr val="FFFFFF"/>
                </a:solidFill>
                <a:latin typeface="Cardo"/>
              </a:rPr>
              <a:t>tính</a:t>
            </a:r>
            <a:r>
              <a:rPr lang="en-US" sz="3200" dirty="0">
                <a:solidFill>
                  <a:srgbClr val="FFFFFF"/>
                </a:solidFill>
                <a:latin typeface="Cardo"/>
              </a:rPr>
              <a:t> </a:t>
            </a:r>
            <a:r>
              <a:rPr lang="en-US" sz="3200" dirty="0" err="1">
                <a:solidFill>
                  <a:srgbClr val="FFFFFF"/>
                </a:solidFill>
                <a:latin typeface="Cardo"/>
              </a:rPr>
              <a:t>toán</a:t>
            </a:r>
            <a:r>
              <a:rPr lang="en-US" sz="3200" dirty="0">
                <a:solidFill>
                  <a:srgbClr val="FFFFFF"/>
                </a:solidFill>
                <a:latin typeface="Cardo"/>
              </a:rPr>
              <a:t> </a:t>
            </a:r>
            <a:r>
              <a:rPr lang="en-US" sz="3200" dirty="0" err="1">
                <a:solidFill>
                  <a:srgbClr val="FFFFFF"/>
                </a:solidFill>
                <a:latin typeface="Cardo"/>
              </a:rPr>
              <a:t>mạnh</a:t>
            </a:r>
            <a:endParaRPr lang="en-US" sz="3200" dirty="0">
              <a:solidFill>
                <a:srgbClr val="FFFFFF"/>
              </a:solidFill>
              <a:latin typeface="Cardo"/>
            </a:endParaRPr>
          </a:p>
          <a:p>
            <a:pPr marL="863599" lvl="1" indent="-431800">
              <a:lnSpc>
                <a:spcPts val="5599"/>
              </a:lnSpc>
              <a:buFont typeface="Arial"/>
              <a:buChar char="•"/>
            </a:pPr>
            <a:r>
              <a:rPr lang="en-US" sz="3200" dirty="0" err="1">
                <a:solidFill>
                  <a:srgbClr val="FFFFFF"/>
                </a:solidFill>
                <a:latin typeface="Cardo"/>
              </a:rPr>
              <a:t>Chúng</a:t>
            </a:r>
            <a:r>
              <a:rPr lang="en-US" sz="3200" dirty="0">
                <a:solidFill>
                  <a:srgbClr val="FFFFFF"/>
                </a:solidFill>
                <a:latin typeface="Cardo"/>
              </a:rPr>
              <a:t> ta </a:t>
            </a:r>
            <a:r>
              <a:rPr lang="en-US" sz="3200" dirty="0" err="1">
                <a:solidFill>
                  <a:srgbClr val="FFFFFF"/>
                </a:solidFill>
                <a:latin typeface="Cardo"/>
              </a:rPr>
              <a:t>hoàn</a:t>
            </a:r>
            <a:r>
              <a:rPr lang="en-US" sz="3200" dirty="0">
                <a:solidFill>
                  <a:srgbClr val="FFFFFF"/>
                </a:solidFill>
                <a:latin typeface="Cardo"/>
              </a:rPr>
              <a:t> </a:t>
            </a:r>
            <a:r>
              <a:rPr lang="en-US" sz="3200" dirty="0" err="1">
                <a:solidFill>
                  <a:srgbClr val="FFFFFF"/>
                </a:solidFill>
                <a:latin typeface="Cardo"/>
              </a:rPr>
              <a:t>toàn</a:t>
            </a:r>
            <a:r>
              <a:rPr lang="en-US" sz="3200" dirty="0">
                <a:solidFill>
                  <a:srgbClr val="FFFFFF"/>
                </a:solidFill>
                <a:latin typeface="Cardo"/>
              </a:rPr>
              <a:t> </a:t>
            </a:r>
            <a:r>
              <a:rPr lang="en-US" sz="3200" dirty="0" err="1">
                <a:solidFill>
                  <a:srgbClr val="FFFFFF"/>
                </a:solidFill>
                <a:latin typeface="Cardo"/>
              </a:rPr>
              <a:t>có</a:t>
            </a:r>
            <a:r>
              <a:rPr lang="en-US" sz="3200" dirty="0">
                <a:solidFill>
                  <a:srgbClr val="FFFFFF"/>
                </a:solidFill>
                <a:latin typeface="Cardo"/>
              </a:rPr>
              <a:t> </a:t>
            </a:r>
            <a:r>
              <a:rPr lang="en-US" sz="3200" dirty="0" err="1">
                <a:solidFill>
                  <a:srgbClr val="FFFFFF"/>
                </a:solidFill>
                <a:latin typeface="Cardo"/>
              </a:rPr>
              <a:t>thể</a:t>
            </a:r>
            <a:r>
              <a:rPr lang="en-US" sz="3200" dirty="0">
                <a:solidFill>
                  <a:srgbClr val="FFFFFF"/>
                </a:solidFill>
                <a:latin typeface="Cardo"/>
              </a:rPr>
              <a:t> </a:t>
            </a:r>
            <a:r>
              <a:rPr lang="en-US" sz="3200" dirty="0" err="1">
                <a:solidFill>
                  <a:srgbClr val="FFFFFF"/>
                </a:solidFill>
                <a:latin typeface="Cardo"/>
              </a:rPr>
              <a:t>huấn</a:t>
            </a:r>
            <a:r>
              <a:rPr lang="en-US" sz="3200" dirty="0">
                <a:solidFill>
                  <a:srgbClr val="FFFFFF"/>
                </a:solidFill>
                <a:latin typeface="Cardo"/>
              </a:rPr>
              <a:t> </a:t>
            </a:r>
            <a:r>
              <a:rPr lang="en-US" sz="3200" dirty="0" err="1">
                <a:solidFill>
                  <a:srgbClr val="FFFFFF"/>
                </a:solidFill>
                <a:latin typeface="Cardo"/>
              </a:rPr>
              <a:t>luyện</a:t>
            </a:r>
            <a:r>
              <a:rPr lang="en-US" sz="3200" dirty="0">
                <a:solidFill>
                  <a:srgbClr val="FFFFFF"/>
                </a:solidFill>
                <a:latin typeface="Cardo"/>
              </a:rPr>
              <a:t> </a:t>
            </a:r>
            <a:r>
              <a:rPr lang="en-US" sz="3200" dirty="0" err="1">
                <a:solidFill>
                  <a:srgbClr val="FFFFFF"/>
                </a:solidFill>
                <a:latin typeface="Cardo"/>
              </a:rPr>
              <a:t>một</a:t>
            </a:r>
            <a:r>
              <a:rPr lang="en-US" sz="3200" dirty="0">
                <a:solidFill>
                  <a:srgbClr val="FFFFFF"/>
                </a:solidFill>
                <a:latin typeface="Cardo"/>
              </a:rPr>
              <a:t> </a:t>
            </a:r>
            <a:r>
              <a:rPr lang="en-US" sz="3200" dirty="0" err="1">
                <a:solidFill>
                  <a:srgbClr val="FFFFFF"/>
                </a:solidFill>
                <a:latin typeface="Cardo"/>
              </a:rPr>
              <a:t>mạng</a:t>
            </a:r>
            <a:r>
              <a:rPr lang="en-US" sz="3200" dirty="0">
                <a:solidFill>
                  <a:srgbClr val="FFFFFF"/>
                </a:solidFill>
                <a:latin typeface="Cardo"/>
              </a:rPr>
              <a:t> </a:t>
            </a:r>
            <a:r>
              <a:rPr lang="en-US" sz="3200" dirty="0" err="1">
                <a:solidFill>
                  <a:srgbClr val="FFFFFF"/>
                </a:solidFill>
                <a:latin typeface="Cardo"/>
              </a:rPr>
              <a:t>phát</a:t>
            </a:r>
            <a:r>
              <a:rPr lang="en-US" sz="3200" dirty="0">
                <a:solidFill>
                  <a:srgbClr val="FFFFFF"/>
                </a:solidFill>
                <a:latin typeface="Cardo"/>
              </a:rPr>
              <a:t> </a:t>
            </a:r>
            <a:r>
              <a:rPr lang="en-US" sz="3200" dirty="0" err="1">
                <a:solidFill>
                  <a:srgbClr val="FFFFFF"/>
                </a:solidFill>
                <a:latin typeface="Cardo"/>
              </a:rPr>
              <a:t>hiện</a:t>
            </a:r>
            <a:r>
              <a:rPr lang="en-US" sz="3200" dirty="0">
                <a:solidFill>
                  <a:srgbClr val="FFFFFF"/>
                </a:solidFill>
                <a:latin typeface="Cardo"/>
              </a:rPr>
              <a:t> </a:t>
            </a:r>
            <a:r>
              <a:rPr lang="en-US" sz="3200" dirty="0" err="1">
                <a:solidFill>
                  <a:srgbClr val="FFFFFF"/>
                </a:solidFill>
                <a:latin typeface="Cardo"/>
              </a:rPr>
              <a:t>vật</a:t>
            </a:r>
            <a:r>
              <a:rPr lang="en-US" sz="3200" dirty="0">
                <a:solidFill>
                  <a:srgbClr val="FFFFFF"/>
                </a:solidFill>
                <a:latin typeface="Cardo"/>
              </a:rPr>
              <a:t> </a:t>
            </a:r>
            <a:r>
              <a:rPr lang="en-US" sz="3200" dirty="0" err="1">
                <a:solidFill>
                  <a:srgbClr val="FFFFFF"/>
                </a:solidFill>
                <a:latin typeface="Cardo"/>
              </a:rPr>
              <a:t>với</a:t>
            </a:r>
            <a:r>
              <a:rPr lang="en-US" sz="3200" dirty="0">
                <a:solidFill>
                  <a:srgbClr val="FFFFFF"/>
                </a:solidFill>
                <a:latin typeface="Cardo"/>
              </a:rPr>
              <a:t> </a:t>
            </a:r>
            <a:r>
              <a:rPr lang="en-US" sz="3200" dirty="0" err="1">
                <a:solidFill>
                  <a:srgbClr val="FFFFFF"/>
                </a:solidFill>
                <a:latin typeface="Cardo"/>
              </a:rPr>
              <a:t>độ</a:t>
            </a:r>
            <a:r>
              <a:rPr lang="en-US" sz="3200" dirty="0">
                <a:solidFill>
                  <a:srgbClr val="FFFFFF"/>
                </a:solidFill>
                <a:latin typeface="Cardo"/>
              </a:rPr>
              <a:t> </a:t>
            </a:r>
            <a:r>
              <a:rPr lang="en-US" sz="3200" dirty="0" err="1">
                <a:solidFill>
                  <a:srgbClr val="FFFFFF"/>
                </a:solidFill>
                <a:latin typeface="Cardo"/>
              </a:rPr>
              <a:t>chính</a:t>
            </a:r>
            <a:r>
              <a:rPr lang="en-US" sz="3200" dirty="0">
                <a:solidFill>
                  <a:srgbClr val="FFFFFF"/>
                </a:solidFill>
                <a:latin typeface="Cardo"/>
              </a:rPr>
              <a:t> </a:t>
            </a:r>
            <a:r>
              <a:rPr lang="en-US" sz="3200" dirty="0" err="1">
                <a:solidFill>
                  <a:srgbClr val="FFFFFF"/>
                </a:solidFill>
                <a:latin typeface="Cardo"/>
              </a:rPr>
              <a:t>xác</a:t>
            </a:r>
            <a:r>
              <a:rPr lang="en-US" sz="3200" dirty="0">
                <a:solidFill>
                  <a:srgbClr val="FFFFFF"/>
                </a:solidFill>
                <a:latin typeface="Cardo"/>
              </a:rPr>
              <a:t> </a:t>
            </a:r>
            <a:r>
              <a:rPr lang="en-US" sz="3200" dirty="0" err="1">
                <a:solidFill>
                  <a:srgbClr val="FFFFFF"/>
                </a:solidFill>
                <a:latin typeface="Cardo"/>
              </a:rPr>
              <a:t>rất</a:t>
            </a:r>
            <a:r>
              <a:rPr lang="en-US" sz="3200" dirty="0">
                <a:solidFill>
                  <a:srgbClr val="FFFFFF"/>
                </a:solidFill>
                <a:latin typeface="Cardo"/>
              </a:rPr>
              <a:t> </a:t>
            </a:r>
            <a:r>
              <a:rPr lang="en-US" sz="3200" dirty="0" err="1">
                <a:solidFill>
                  <a:srgbClr val="FFFFFF"/>
                </a:solidFill>
                <a:latin typeface="Cardo"/>
              </a:rPr>
              <a:t>cao</a:t>
            </a:r>
            <a:r>
              <a:rPr lang="en-US" sz="3200" dirty="0">
                <a:solidFill>
                  <a:srgbClr val="FFFFFF"/>
                </a:solidFill>
                <a:latin typeface="Cardo"/>
              </a:rPr>
              <a:t> </a:t>
            </a:r>
            <a:r>
              <a:rPr lang="en-US" sz="3200" dirty="0" err="1">
                <a:solidFill>
                  <a:srgbClr val="FFFFFF"/>
                </a:solidFill>
                <a:latin typeface="Cardo"/>
              </a:rPr>
              <a:t>bằng</a:t>
            </a:r>
            <a:r>
              <a:rPr lang="en-US" sz="3200" dirty="0">
                <a:solidFill>
                  <a:srgbClr val="FFFFFF"/>
                </a:solidFill>
                <a:latin typeface="Cardo"/>
              </a:rPr>
              <a:t> YOLOv4 </a:t>
            </a:r>
            <a:r>
              <a:rPr lang="en-US" sz="3200" dirty="0" err="1">
                <a:solidFill>
                  <a:srgbClr val="FFFFFF"/>
                </a:solidFill>
                <a:latin typeface="Cardo"/>
              </a:rPr>
              <a:t>chỉ</a:t>
            </a:r>
            <a:r>
              <a:rPr lang="en-US" sz="3200" dirty="0">
                <a:solidFill>
                  <a:srgbClr val="FFFFFF"/>
                </a:solidFill>
                <a:latin typeface="Cardo"/>
              </a:rPr>
              <a:t> </a:t>
            </a:r>
            <a:r>
              <a:rPr lang="en-US" sz="3200" dirty="0" err="1">
                <a:solidFill>
                  <a:srgbClr val="FFFFFF"/>
                </a:solidFill>
                <a:latin typeface="Cardo"/>
              </a:rPr>
              <a:t>với</a:t>
            </a:r>
            <a:r>
              <a:rPr lang="en-US" sz="3200" dirty="0">
                <a:solidFill>
                  <a:srgbClr val="FFFFFF"/>
                </a:solidFill>
                <a:latin typeface="Cardo"/>
              </a:rPr>
              <a:t> GPU 1080ti </a:t>
            </a:r>
            <a:r>
              <a:rPr lang="en-US" sz="3200" dirty="0" err="1">
                <a:solidFill>
                  <a:srgbClr val="FFFFFF"/>
                </a:solidFill>
                <a:latin typeface="Cardo"/>
              </a:rPr>
              <a:t>hoặc</a:t>
            </a:r>
            <a:r>
              <a:rPr lang="en-US" sz="3200" dirty="0">
                <a:solidFill>
                  <a:srgbClr val="FFFFFF"/>
                </a:solidFill>
                <a:latin typeface="Cardo"/>
              </a:rPr>
              <a:t> 2080ti.</a:t>
            </a:r>
          </a:p>
          <a:p>
            <a:pPr marL="863599" lvl="1" indent="-431800">
              <a:lnSpc>
                <a:spcPts val="5599"/>
              </a:lnSpc>
              <a:buFont typeface="Arial"/>
              <a:buChar char="•"/>
            </a:pPr>
            <a:r>
              <a:rPr lang="en-US" sz="3200" dirty="0" err="1">
                <a:solidFill>
                  <a:srgbClr val="FFFFFF"/>
                </a:solidFill>
                <a:latin typeface="Cardo"/>
              </a:rPr>
              <a:t>Trong</a:t>
            </a:r>
            <a:r>
              <a:rPr lang="en-US" sz="3200" dirty="0">
                <a:solidFill>
                  <a:srgbClr val="FFFFFF"/>
                </a:solidFill>
                <a:latin typeface="Cardo"/>
              </a:rPr>
              <a:t> </a:t>
            </a:r>
            <a:r>
              <a:rPr lang="en-US" sz="3200" dirty="0" err="1">
                <a:solidFill>
                  <a:srgbClr val="FFFFFF"/>
                </a:solidFill>
                <a:latin typeface="Cardo"/>
              </a:rPr>
              <a:t>tương</a:t>
            </a:r>
            <a:r>
              <a:rPr lang="en-US" sz="3200" dirty="0">
                <a:solidFill>
                  <a:srgbClr val="FFFFFF"/>
                </a:solidFill>
                <a:latin typeface="Cardo"/>
              </a:rPr>
              <a:t> </a:t>
            </a:r>
            <a:r>
              <a:rPr lang="en-US" sz="3200" dirty="0" err="1">
                <a:solidFill>
                  <a:srgbClr val="FFFFFF"/>
                </a:solidFill>
                <a:latin typeface="Cardo"/>
              </a:rPr>
              <a:t>lai</a:t>
            </a:r>
            <a:r>
              <a:rPr lang="en-US" sz="3200" dirty="0">
                <a:solidFill>
                  <a:srgbClr val="FFFFFF"/>
                </a:solidFill>
                <a:latin typeface="Cardo"/>
              </a:rPr>
              <a:t>, </a:t>
            </a:r>
            <a:r>
              <a:rPr lang="en-US" sz="3200" dirty="0" err="1">
                <a:solidFill>
                  <a:srgbClr val="FFFFFF"/>
                </a:solidFill>
                <a:latin typeface="Cardo"/>
              </a:rPr>
              <a:t>việc</a:t>
            </a:r>
            <a:r>
              <a:rPr lang="en-US" sz="3200" dirty="0">
                <a:solidFill>
                  <a:srgbClr val="FFFFFF"/>
                </a:solidFill>
                <a:latin typeface="Cardo"/>
              </a:rPr>
              <a:t> </a:t>
            </a:r>
            <a:r>
              <a:rPr lang="en-US" sz="3200" dirty="0" err="1">
                <a:solidFill>
                  <a:srgbClr val="FFFFFF"/>
                </a:solidFill>
                <a:latin typeface="Cardo"/>
              </a:rPr>
              <a:t>tối</a:t>
            </a:r>
            <a:r>
              <a:rPr lang="en-US" sz="3200" dirty="0">
                <a:solidFill>
                  <a:srgbClr val="FFFFFF"/>
                </a:solidFill>
                <a:latin typeface="Cardo"/>
              </a:rPr>
              <a:t> </a:t>
            </a:r>
            <a:r>
              <a:rPr lang="en-US" sz="3200" dirty="0" err="1">
                <a:solidFill>
                  <a:srgbClr val="FFFFFF"/>
                </a:solidFill>
                <a:latin typeface="Cardo"/>
              </a:rPr>
              <a:t>ưu</a:t>
            </a:r>
            <a:r>
              <a:rPr lang="en-US" sz="3200" dirty="0">
                <a:solidFill>
                  <a:srgbClr val="FFFFFF"/>
                </a:solidFill>
                <a:latin typeface="Cardo"/>
              </a:rPr>
              <a:t> </a:t>
            </a:r>
            <a:r>
              <a:rPr lang="en-US" sz="3200" dirty="0" err="1">
                <a:solidFill>
                  <a:srgbClr val="FFFFFF"/>
                </a:solidFill>
                <a:latin typeface="Cardo"/>
              </a:rPr>
              <a:t>lại</a:t>
            </a:r>
            <a:r>
              <a:rPr lang="en-US" sz="3200" dirty="0">
                <a:solidFill>
                  <a:srgbClr val="FFFFFF"/>
                </a:solidFill>
                <a:latin typeface="Cardo"/>
              </a:rPr>
              <a:t> </a:t>
            </a:r>
            <a:r>
              <a:rPr lang="en-US" sz="3200" dirty="0" err="1">
                <a:solidFill>
                  <a:srgbClr val="FFFFFF"/>
                </a:solidFill>
                <a:latin typeface="Cardo"/>
              </a:rPr>
              <a:t>các</a:t>
            </a:r>
            <a:r>
              <a:rPr lang="en-US" sz="3200" dirty="0">
                <a:solidFill>
                  <a:srgbClr val="FFFFFF"/>
                </a:solidFill>
                <a:latin typeface="Cardo"/>
              </a:rPr>
              <a:t> </a:t>
            </a:r>
            <a:r>
              <a:rPr lang="en-US" sz="3200" dirty="0" err="1">
                <a:solidFill>
                  <a:srgbClr val="FFFFFF"/>
                </a:solidFill>
                <a:latin typeface="Cardo"/>
              </a:rPr>
              <a:t>mạng</a:t>
            </a:r>
            <a:r>
              <a:rPr lang="en-US" sz="3200" dirty="0">
                <a:solidFill>
                  <a:srgbClr val="FFFFFF"/>
                </a:solidFill>
                <a:latin typeface="Cardo"/>
              </a:rPr>
              <a:t> </a:t>
            </a:r>
            <a:r>
              <a:rPr lang="en-US" sz="3200" dirty="0" err="1">
                <a:solidFill>
                  <a:srgbClr val="FFFFFF"/>
                </a:solidFill>
                <a:latin typeface="Cardo"/>
              </a:rPr>
              <a:t>hiện</a:t>
            </a:r>
            <a:r>
              <a:rPr lang="en-US" sz="3200" dirty="0">
                <a:solidFill>
                  <a:srgbClr val="FFFFFF"/>
                </a:solidFill>
                <a:latin typeface="Cardo"/>
              </a:rPr>
              <a:t> </a:t>
            </a:r>
            <a:r>
              <a:rPr lang="en-US" sz="3200" dirty="0" err="1">
                <a:solidFill>
                  <a:srgbClr val="FFFFFF"/>
                </a:solidFill>
                <a:latin typeface="Cardo"/>
              </a:rPr>
              <a:t>tại</a:t>
            </a:r>
            <a:r>
              <a:rPr lang="en-US" sz="3200" dirty="0">
                <a:solidFill>
                  <a:srgbClr val="FFFFFF"/>
                </a:solidFill>
                <a:latin typeface="Cardo"/>
              </a:rPr>
              <a:t> </a:t>
            </a:r>
            <a:r>
              <a:rPr lang="en-US" sz="3200" dirty="0" err="1">
                <a:solidFill>
                  <a:srgbClr val="FFFFFF"/>
                </a:solidFill>
                <a:latin typeface="Cardo"/>
              </a:rPr>
              <a:t>để</a:t>
            </a:r>
            <a:r>
              <a:rPr lang="en-US" sz="3200" dirty="0">
                <a:solidFill>
                  <a:srgbClr val="FFFFFF"/>
                </a:solidFill>
                <a:latin typeface="Cardo"/>
              </a:rPr>
              <a:t> </a:t>
            </a:r>
            <a:r>
              <a:rPr lang="en-US" sz="3200" dirty="0" err="1">
                <a:solidFill>
                  <a:srgbClr val="FFFFFF"/>
                </a:solidFill>
                <a:latin typeface="Cardo"/>
              </a:rPr>
              <a:t>phù</a:t>
            </a:r>
            <a:r>
              <a:rPr lang="en-US" sz="3200" dirty="0">
                <a:solidFill>
                  <a:srgbClr val="FFFFFF"/>
                </a:solidFill>
                <a:latin typeface="Cardo"/>
              </a:rPr>
              <a:t> </a:t>
            </a:r>
            <a:r>
              <a:rPr lang="en-US" sz="3200" dirty="0" err="1">
                <a:solidFill>
                  <a:srgbClr val="FFFFFF"/>
                </a:solidFill>
                <a:latin typeface="Cardo"/>
              </a:rPr>
              <a:t>hợp</a:t>
            </a:r>
            <a:r>
              <a:rPr lang="en-US" sz="3200" dirty="0">
                <a:solidFill>
                  <a:srgbClr val="FFFFFF"/>
                </a:solidFill>
                <a:latin typeface="Cardo"/>
              </a:rPr>
              <a:t> </a:t>
            </a:r>
            <a:r>
              <a:rPr lang="en-US" sz="3200" dirty="0" err="1">
                <a:solidFill>
                  <a:srgbClr val="FFFFFF"/>
                </a:solidFill>
                <a:latin typeface="Cardo"/>
              </a:rPr>
              <a:t>với</a:t>
            </a:r>
            <a:r>
              <a:rPr lang="en-US" sz="3200" dirty="0">
                <a:solidFill>
                  <a:srgbClr val="FFFFFF"/>
                </a:solidFill>
                <a:latin typeface="Cardo"/>
              </a:rPr>
              <a:t> </a:t>
            </a:r>
            <a:r>
              <a:rPr lang="en-US" sz="3200" dirty="0" err="1">
                <a:solidFill>
                  <a:srgbClr val="FFFFFF"/>
                </a:solidFill>
                <a:latin typeface="Cardo"/>
              </a:rPr>
              <a:t>tài</a:t>
            </a:r>
            <a:r>
              <a:rPr lang="en-US" sz="3200" dirty="0">
                <a:solidFill>
                  <a:srgbClr val="FFFFFF"/>
                </a:solidFill>
                <a:latin typeface="Cardo"/>
              </a:rPr>
              <a:t> </a:t>
            </a:r>
            <a:r>
              <a:rPr lang="en-US" sz="3200" dirty="0" err="1">
                <a:solidFill>
                  <a:srgbClr val="FFFFFF"/>
                </a:solidFill>
                <a:latin typeface="Cardo"/>
              </a:rPr>
              <a:t>nguyên</a:t>
            </a:r>
            <a:r>
              <a:rPr lang="en-US" sz="3200" dirty="0">
                <a:solidFill>
                  <a:srgbClr val="FFFFFF"/>
                </a:solidFill>
                <a:latin typeface="Cardo"/>
              </a:rPr>
              <a:t> </a:t>
            </a:r>
            <a:r>
              <a:rPr lang="en-US" sz="3200" dirty="0" err="1">
                <a:solidFill>
                  <a:srgbClr val="FFFFFF"/>
                </a:solidFill>
                <a:latin typeface="Cardo"/>
              </a:rPr>
              <a:t>tính</a:t>
            </a:r>
            <a:r>
              <a:rPr lang="en-US" sz="3200" dirty="0">
                <a:solidFill>
                  <a:srgbClr val="FFFFFF"/>
                </a:solidFill>
                <a:latin typeface="Cardo"/>
              </a:rPr>
              <a:t> </a:t>
            </a:r>
            <a:r>
              <a:rPr lang="en-US" sz="3200" dirty="0" err="1">
                <a:solidFill>
                  <a:srgbClr val="FFFFFF"/>
                </a:solidFill>
                <a:latin typeface="Cardo"/>
              </a:rPr>
              <a:t>toán</a:t>
            </a:r>
            <a:r>
              <a:rPr lang="en-US" sz="3200" dirty="0">
                <a:solidFill>
                  <a:srgbClr val="FFFFFF"/>
                </a:solidFill>
                <a:latin typeface="Cardo"/>
              </a:rPr>
              <a:t> </a:t>
            </a:r>
            <a:r>
              <a:rPr lang="en-US" sz="3200" dirty="0" err="1">
                <a:solidFill>
                  <a:srgbClr val="FFFFFF"/>
                </a:solidFill>
                <a:latin typeface="Cardo"/>
              </a:rPr>
              <a:t>yếu</a:t>
            </a:r>
            <a:r>
              <a:rPr lang="en-US" sz="3200" dirty="0">
                <a:solidFill>
                  <a:srgbClr val="FFFFFF"/>
                </a:solidFill>
                <a:latin typeface="Cardo"/>
              </a:rPr>
              <a:t> </a:t>
            </a:r>
            <a:r>
              <a:rPr lang="en-US" sz="3200" dirty="0" err="1">
                <a:solidFill>
                  <a:srgbClr val="FFFFFF"/>
                </a:solidFill>
                <a:latin typeface="Cardo"/>
              </a:rPr>
              <a:t>hoặc</a:t>
            </a:r>
            <a:r>
              <a:rPr lang="en-US" sz="3200" dirty="0">
                <a:solidFill>
                  <a:srgbClr val="FFFFFF"/>
                </a:solidFill>
                <a:latin typeface="Cardo"/>
              </a:rPr>
              <a:t> </a:t>
            </a:r>
            <a:r>
              <a:rPr lang="en-US" sz="3200" dirty="0" err="1">
                <a:solidFill>
                  <a:srgbClr val="FFFFFF"/>
                </a:solidFill>
                <a:latin typeface="Cardo"/>
              </a:rPr>
              <a:t>tạo</a:t>
            </a:r>
            <a:r>
              <a:rPr lang="en-US" sz="3200" dirty="0">
                <a:solidFill>
                  <a:srgbClr val="FFFFFF"/>
                </a:solidFill>
                <a:latin typeface="Cardo"/>
              </a:rPr>
              <a:t> ra </a:t>
            </a:r>
            <a:r>
              <a:rPr lang="en-US" sz="3200" dirty="0" err="1">
                <a:solidFill>
                  <a:srgbClr val="FFFFFF"/>
                </a:solidFill>
                <a:latin typeface="Cardo"/>
              </a:rPr>
              <a:t>sự</a:t>
            </a:r>
            <a:r>
              <a:rPr lang="en-US" sz="3200" dirty="0">
                <a:solidFill>
                  <a:srgbClr val="FFFFFF"/>
                </a:solidFill>
                <a:latin typeface="Cardo"/>
              </a:rPr>
              <a:t> song </a:t>
            </a:r>
            <a:r>
              <a:rPr lang="en-US" sz="3200" dirty="0" err="1">
                <a:solidFill>
                  <a:srgbClr val="FFFFFF"/>
                </a:solidFill>
                <a:latin typeface="Cardo"/>
              </a:rPr>
              <a:t>song</a:t>
            </a:r>
            <a:r>
              <a:rPr lang="en-US" sz="3200" dirty="0">
                <a:solidFill>
                  <a:srgbClr val="FFFFFF"/>
                </a:solidFill>
                <a:latin typeface="Cardo"/>
              </a:rPr>
              <a:t> </a:t>
            </a:r>
            <a:r>
              <a:rPr lang="en-US" sz="3200" dirty="0" err="1">
                <a:solidFill>
                  <a:srgbClr val="FFFFFF"/>
                </a:solidFill>
                <a:latin typeface="Cardo"/>
              </a:rPr>
              <a:t>hóa</a:t>
            </a:r>
            <a:r>
              <a:rPr lang="en-US" sz="3200" dirty="0">
                <a:solidFill>
                  <a:srgbClr val="FFFFFF"/>
                </a:solidFill>
                <a:latin typeface="Cardo"/>
              </a:rPr>
              <a:t> </a:t>
            </a:r>
            <a:r>
              <a:rPr lang="en-US" sz="3200" dirty="0" err="1">
                <a:solidFill>
                  <a:srgbClr val="FFFFFF"/>
                </a:solidFill>
                <a:latin typeface="Cardo"/>
              </a:rPr>
              <a:t>cao</a:t>
            </a:r>
            <a:r>
              <a:rPr lang="en-US" sz="3200" dirty="0">
                <a:solidFill>
                  <a:srgbClr val="FFFFFF"/>
                </a:solidFill>
                <a:latin typeface="Cardo"/>
              </a:rPr>
              <a:t> ở </a:t>
            </a:r>
            <a:r>
              <a:rPr lang="en-US" sz="3200" dirty="0" err="1">
                <a:solidFill>
                  <a:srgbClr val="FFFFFF"/>
                </a:solidFill>
                <a:latin typeface="Cardo"/>
              </a:rPr>
              <a:t>các</a:t>
            </a:r>
            <a:r>
              <a:rPr lang="en-US" sz="3200" dirty="0">
                <a:solidFill>
                  <a:srgbClr val="FFFFFF"/>
                </a:solidFill>
                <a:latin typeface="Cardo"/>
              </a:rPr>
              <a:t> server </a:t>
            </a:r>
            <a:r>
              <a:rPr lang="en-US" sz="3200" dirty="0" err="1">
                <a:solidFill>
                  <a:srgbClr val="FFFFFF"/>
                </a:solidFill>
                <a:latin typeface="Cardo"/>
              </a:rPr>
              <a:t>chắc</a:t>
            </a:r>
            <a:r>
              <a:rPr lang="en-US" sz="3200" dirty="0">
                <a:solidFill>
                  <a:srgbClr val="FFFFFF"/>
                </a:solidFill>
                <a:latin typeface="Cardo"/>
              </a:rPr>
              <a:t> </a:t>
            </a:r>
            <a:r>
              <a:rPr lang="en-US" sz="3200" dirty="0" err="1">
                <a:solidFill>
                  <a:srgbClr val="FFFFFF"/>
                </a:solidFill>
                <a:latin typeface="Cardo"/>
              </a:rPr>
              <a:t>chắn</a:t>
            </a:r>
            <a:r>
              <a:rPr lang="en-US" sz="3200" dirty="0">
                <a:solidFill>
                  <a:srgbClr val="FFFFFF"/>
                </a:solidFill>
                <a:latin typeface="Cardo"/>
              </a:rPr>
              <a:t> </a:t>
            </a:r>
            <a:r>
              <a:rPr lang="en-US" sz="3200" dirty="0" err="1">
                <a:solidFill>
                  <a:srgbClr val="FFFFFF"/>
                </a:solidFill>
                <a:latin typeface="Cardo"/>
              </a:rPr>
              <a:t>phải</a:t>
            </a:r>
            <a:r>
              <a:rPr lang="en-US" sz="3200" dirty="0">
                <a:solidFill>
                  <a:srgbClr val="FFFFFF"/>
                </a:solidFill>
                <a:latin typeface="Cardo"/>
              </a:rPr>
              <a:t> </a:t>
            </a:r>
            <a:r>
              <a:rPr lang="en-US" sz="3200" dirty="0" err="1">
                <a:solidFill>
                  <a:srgbClr val="FFFFFF"/>
                </a:solidFill>
                <a:latin typeface="Cardo"/>
              </a:rPr>
              <a:t>được</a:t>
            </a:r>
            <a:r>
              <a:rPr lang="en-US" sz="3200" dirty="0">
                <a:solidFill>
                  <a:srgbClr val="FFFFFF"/>
                </a:solidFill>
                <a:latin typeface="Cardo"/>
              </a:rPr>
              <a:t> </a:t>
            </a:r>
            <a:r>
              <a:rPr lang="en-US" sz="3200" dirty="0" err="1">
                <a:solidFill>
                  <a:srgbClr val="FFFFFF"/>
                </a:solidFill>
                <a:latin typeface="Cardo"/>
              </a:rPr>
              <a:t>thực</a:t>
            </a:r>
            <a:r>
              <a:rPr lang="en-US" sz="3200" dirty="0">
                <a:solidFill>
                  <a:srgbClr val="FFFFFF"/>
                </a:solidFill>
                <a:latin typeface="Cardo"/>
              </a:rPr>
              <a:t> </a:t>
            </a:r>
            <a:r>
              <a:rPr lang="en-US" sz="3200" dirty="0" err="1">
                <a:solidFill>
                  <a:srgbClr val="FFFFFF"/>
                </a:solidFill>
                <a:latin typeface="Cardo"/>
              </a:rPr>
              <a:t>hiện</a:t>
            </a:r>
            <a:r>
              <a:rPr lang="en-US" sz="3200" dirty="0">
                <a:solidFill>
                  <a:srgbClr val="FFFFFF"/>
                </a:solidFill>
                <a:latin typeface="Cardo"/>
              </a:rPr>
              <a:t> </a:t>
            </a:r>
            <a:r>
              <a:rPr lang="en-US" sz="3200" dirty="0" err="1">
                <a:solidFill>
                  <a:srgbClr val="FFFFFF"/>
                </a:solidFill>
                <a:latin typeface="Cardo"/>
              </a:rPr>
              <a:t>để</a:t>
            </a:r>
            <a:r>
              <a:rPr lang="en-US" sz="3200" dirty="0">
                <a:solidFill>
                  <a:srgbClr val="FFFFFF"/>
                </a:solidFill>
                <a:latin typeface="Cardo"/>
              </a:rPr>
              <a:t> </a:t>
            </a:r>
            <a:r>
              <a:rPr lang="en-US" sz="3200" dirty="0" err="1">
                <a:solidFill>
                  <a:srgbClr val="FFFFFF"/>
                </a:solidFill>
                <a:latin typeface="Cardo"/>
              </a:rPr>
              <a:t>có</a:t>
            </a:r>
            <a:r>
              <a:rPr lang="en-US" sz="3200" dirty="0">
                <a:solidFill>
                  <a:srgbClr val="FFFFFF"/>
                </a:solidFill>
                <a:latin typeface="Cardo"/>
              </a:rPr>
              <a:t> </a:t>
            </a:r>
            <a:r>
              <a:rPr lang="en-US" sz="3200" dirty="0" err="1">
                <a:solidFill>
                  <a:srgbClr val="FFFFFF"/>
                </a:solidFill>
                <a:latin typeface="Cardo"/>
              </a:rPr>
              <a:t>thể</a:t>
            </a:r>
            <a:r>
              <a:rPr lang="en-US" sz="3200" dirty="0">
                <a:solidFill>
                  <a:srgbClr val="FFFFFF"/>
                </a:solidFill>
                <a:latin typeface="Cardo"/>
              </a:rPr>
              <a:t> </a:t>
            </a:r>
            <a:r>
              <a:rPr lang="en-US" sz="3200" dirty="0" err="1">
                <a:solidFill>
                  <a:srgbClr val="FFFFFF"/>
                </a:solidFill>
                <a:latin typeface="Cardo"/>
              </a:rPr>
              <a:t>đưa</a:t>
            </a:r>
            <a:r>
              <a:rPr lang="en-US" sz="3200" dirty="0">
                <a:solidFill>
                  <a:srgbClr val="FFFFFF"/>
                </a:solidFill>
                <a:latin typeface="Cardo"/>
              </a:rPr>
              <a:t> </a:t>
            </a:r>
            <a:r>
              <a:rPr lang="en-US" sz="3200" dirty="0" err="1">
                <a:solidFill>
                  <a:srgbClr val="FFFFFF"/>
                </a:solidFill>
                <a:latin typeface="Cardo"/>
              </a:rPr>
              <a:t>các</a:t>
            </a:r>
            <a:r>
              <a:rPr lang="en-US" sz="3200" dirty="0">
                <a:solidFill>
                  <a:srgbClr val="FFFFFF"/>
                </a:solidFill>
                <a:latin typeface="Cardo"/>
              </a:rPr>
              <a:t> </a:t>
            </a:r>
            <a:r>
              <a:rPr lang="en-US" sz="3200" dirty="0" err="1">
                <a:solidFill>
                  <a:srgbClr val="FFFFFF"/>
                </a:solidFill>
                <a:latin typeface="Cardo"/>
              </a:rPr>
              <a:t>ứng</a:t>
            </a:r>
            <a:r>
              <a:rPr lang="en-US" sz="3200" dirty="0">
                <a:solidFill>
                  <a:srgbClr val="FFFFFF"/>
                </a:solidFill>
                <a:latin typeface="Cardo"/>
              </a:rPr>
              <a:t> </a:t>
            </a:r>
            <a:r>
              <a:rPr lang="en-US" sz="3200" dirty="0" err="1">
                <a:solidFill>
                  <a:srgbClr val="FFFFFF"/>
                </a:solidFill>
                <a:latin typeface="Cardo"/>
              </a:rPr>
              <a:t>dụng</a:t>
            </a:r>
            <a:r>
              <a:rPr lang="en-US" sz="3200" dirty="0">
                <a:solidFill>
                  <a:srgbClr val="FFFFFF"/>
                </a:solidFill>
                <a:latin typeface="Cardo"/>
              </a:rPr>
              <a:t> computer vision </a:t>
            </a:r>
            <a:r>
              <a:rPr lang="en-US" sz="3200" dirty="0" err="1">
                <a:solidFill>
                  <a:srgbClr val="FFFFFF"/>
                </a:solidFill>
                <a:latin typeface="Cardo"/>
              </a:rPr>
              <a:t>vào</a:t>
            </a:r>
            <a:r>
              <a:rPr lang="en-US" sz="3200" dirty="0">
                <a:solidFill>
                  <a:srgbClr val="FFFFFF"/>
                </a:solidFill>
                <a:latin typeface="Cardo"/>
              </a:rPr>
              <a:t> </a:t>
            </a:r>
            <a:r>
              <a:rPr lang="en-US" sz="3200" dirty="0" err="1">
                <a:solidFill>
                  <a:srgbClr val="FFFFFF"/>
                </a:solidFill>
                <a:latin typeface="Cardo"/>
              </a:rPr>
              <a:t>thực</a:t>
            </a:r>
            <a:r>
              <a:rPr lang="en-US" sz="3200" dirty="0">
                <a:solidFill>
                  <a:srgbClr val="FFFFFF"/>
                </a:solidFill>
                <a:latin typeface="Cardo"/>
              </a:rPr>
              <a:t> </a:t>
            </a:r>
            <a:r>
              <a:rPr lang="en-US" sz="3200" dirty="0" err="1">
                <a:solidFill>
                  <a:srgbClr val="FFFFFF"/>
                </a:solidFill>
                <a:latin typeface="Cardo"/>
              </a:rPr>
              <a:t>tế</a:t>
            </a:r>
            <a:r>
              <a:rPr lang="en-US" sz="3200" dirty="0">
                <a:solidFill>
                  <a:srgbClr val="FFFFFF"/>
                </a:solidFill>
                <a:latin typeface="Cardo"/>
              </a:rPr>
              <a:t>.</a:t>
            </a:r>
          </a:p>
          <a:p>
            <a:pPr marL="863600" lvl="1" indent="-431800">
              <a:lnSpc>
                <a:spcPts val="5600"/>
              </a:lnSpc>
              <a:spcBef>
                <a:spcPct val="0"/>
              </a:spcBef>
              <a:buFont typeface="Arial"/>
              <a:buChar char="•"/>
            </a:pPr>
            <a:r>
              <a:rPr lang="en-US" sz="3200" dirty="0" err="1">
                <a:solidFill>
                  <a:srgbClr val="FFFFFF"/>
                </a:solidFill>
                <a:latin typeface="Cardo"/>
              </a:rPr>
              <a:t>Việc</a:t>
            </a:r>
            <a:r>
              <a:rPr lang="en-US" sz="3200" dirty="0">
                <a:solidFill>
                  <a:srgbClr val="FFFFFF"/>
                </a:solidFill>
                <a:latin typeface="Cardo"/>
              </a:rPr>
              <a:t> </a:t>
            </a:r>
            <a:r>
              <a:rPr lang="en-US" sz="3200" dirty="0" err="1">
                <a:solidFill>
                  <a:srgbClr val="FFFFFF"/>
                </a:solidFill>
                <a:latin typeface="Cardo"/>
              </a:rPr>
              <a:t>ứng</a:t>
            </a:r>
            <a:r>
              <a:rPr lang="en-US" sz="3200" dirty="0">
                <a:solidFill>
                  <a:srgbClr val="FFFFFF"/>
                </a:solidFill>
                <a:latin typeface="Cardo"/>
              </a:rPr>
              <a:t> </a:t>
            </a:r>
            <a:r>
              <a:rPr lang="en-US" sz="3200" dirty="0" err="1">
                <a:solidFill>
                  <a:srgbClr val="FFFFFF"/>
                </a:solidFill>
                <a:latin typeface="Cardo"/>
              </a:rPr>
              <a:t>dụng</a:t>
            </a:r>
            <a:r>
              <a:rPr lang="en-US" sz="3200" dirty="0">
                <a:solidFill>
                  <a:srgbClr val="FFFFFF"/>
                </a:solidFill>
                <a:latin typeface="Cardo"/>
              </a:rPr>
              <a:t> </a:t>
            </a:r>
            <a:r>
              <a:rPr lang="en-US" sz="3200" dirty="0" err="1">
                <a:solidFill>
                  <a:srgbClr val="FFFFFF"/>
                </a:solidFill>
                <a:latin typeface="Cardo"/>
              </a:rPr>
              <a:t>công</a:t>
            </a:r>
            <a:r>
              <a:rPr lang="en-US" sz="3200" dirty="0">
                <a:solidFill>
                  <a:srgbClr val="FFFFFF"/>
                </a:solidFill>
                <a:latin typeface="Cardo"/>
              </a:rPr>
              <a:t> </a:t>
            </a:r>
            <a:r>
              <a:rPr lang="en-US" sz="3200" dirty="0" err="1">
                <a:solidFill>
                  <a:srgbClr val="FFFFFF"/>
                </a:solidFill>
                <a:latin typeface="Cardo"/>
              </a:rPr>
              <a:t>nghệ</a:t>
            </a:r>
            <a:r>
              <a:rPr lang="en-US" sz="3200" dirty="0">
                <a:solidFill>
                  <a:srgbClr val="FFFFFF"/>
                </a:solidFill>
                <a:latin typeface="Cardo"/>
              </a:rPr>
              <a:t> </a:t>
            </a:r>
            <a:r>
              <a:rPr lang="en-US" sz="3200" dirty="0" err="1">
                <a:solidFill>
                  <a:srgbClr val="FFFFFF"/>
                </a:solidFill>
                <a:latin typeface="Cardo"/>
              </a:rPr>
              <a:t>vào</a:t>
            </a:r>
            <a:r>
              <a:rPr lang="en-US" sz="3200" dirty="0">
                <a:solidFill>
                  <a:srgbClr val="FFFFFF"/>
                </a:solidFill>
                <a:latin typeface="Cardo"/>
              </a:rPr>
              <a:t> </a:t>
            </a:r>
            <a:r>
              <a:rPr lang="en-US" sz="3200" dirty="0" err="1">
                <a:solidFill>
                  <a:srgbClr val="FFFFFF"/>
                </a:solidFill>
                <a:latin typeface="Cardo"/>
              </a:rPr>
              <a:t>đời</a:t>
            </a:r>
            <a:r>
              <a:rPr lang="en-US" sz="3200" dirty="0">
                <a:solidFill>
                  <a:srgbClr val="FFFFFF"/>
                </a:solidFill>
                <a:latin typeface="Cardo"/>
              </a:rPr>
              <a:t> </a:t>
            </a:r>
            <a:r>
              <a:rPr lang="en-US" sz="3200" dirty="0" err="1">
                <a:solidFill>
                  <a:srgbClr val="FFFFFF"/>
                </a:solidFill>
                <a:latin typeface="Cardo"/>
              </a:rPr>
              <a:t>sống</a:t>
            </a:r>
            <a:r>
              <a:rPr lang="en-US" sz="3200" dirty="0">
                <a:solidFill>
                  <a:srgbClr val="FFFFFF"/>
                </a:solidFill>
                <a:latin typeface="Cardo"/>
              </a:rPr>
              <a:t> </a:t>
            </a:r>
            <a:r>
              <a:rPr lang="en-US" sz="3200" dirty="0" err="1">
                <a:solidFill>
                  <a:srgbClr val="FFFFFF"/>
                </a:solidFill>
                <a:latin typeface="Cardo"/>
              </a:rPr>
              <a:t>giúp</a:t>
            </a:r>
            <a:r>
              <a:rPr lang="en-US" sz="3200" dirty="0">
                <a:solidFill>
                  <a:srgbClr val="FFFFFF"/>
                </a:solidFill>
                <a:latin typeface="Cardo"/>
              </a:rPr>
              <a:t> </a:t>
            </a:r>
            <a:r>
              <a:rPr lang="en-US" sz="3200" dirty="0" err="1">
                <a:solidFill>
                  <a:srgbClr val="FFFFFF"/>
                </a:solidFill>
                <a:latin typeface="Cardo"/>
              </a:rPr>
              <a:t>cải</a:t>
            </a:r>
            <a:r>
              <a:rPr lang="en-US" sz="3200" dirty="0">
                <a:solidFill>
                  <a:srgbClr val="FFFFFF"/>
                </a:solidFill>
                <a:latin typeface="Cardo"/>
              </a:rPr>
              <a:t> </a:t>
            </a:r>
            <a:r>
              <a:rPr lang="en-US" sz="3200" dirty="0" err="1">
                <a:solidFill>
                  <a:srgbClr val="FFFFFF"/>
                </a:solidFill>
                <a:latin typeface="Cardo"/>
              </a:rPr>
              <a:t>thiện</a:t>
            </a:r>
            <a:r>
              <a:rPr lang="en-US" sz="3200" dirty="0">
                <a:solidFill>
                  <a:srgbClr val="FFFFFF"/>
                </a:solidFill>
                <a:latin typeface="Cardo"/>
              </a:rPr>
              <a:t> </a:t>
            </a:r>
            <a:r>
              <a:rPr lang="en-US" sz="3200" dirty="0" err="1">
                <a:solidFill>
                  <a:srgbClr val="FFFFFF"/>
                </a:solidFill>
                <a:latin typeface="Cardo"/>
              </a:rPr>
              <a:t>chất</a:t>
            </a:r>
            <a:r>
              <a:rPr lang="en-US" sz="3200" dirty="0">
                <a:solidFill>
                  <a:srgbClr val="FFFFFF"/>
                </a:solidFill>
                <a:latin typeface="Cardo"/>
              </a:rPr>
              <a:t> </a:t>
            </a:r>
            <a:r>
              <a:rPr lang="en-US" sz="3200" dirty="0" err="1">
                <a:solidFill>
                  <a:srgbClr val="FFFFFF"/>
                </a:solidFill>
                <a:latin typeface="Cardo"/>
              </a:rPr>
              <a:t>lượng</a:t>
            </a:r>
            <a:r>
              <a:rPr lang="en-US" sz="3200" dirty="0">
                <a:solidFill>
                  <a:srgbClr val="FFFFFF"/>
                </a:solidFill>
                <a:latin typeface="Cardo"/>
              </a:rPr>
              <a:t> </a:t>
            </a:r>
            <a:r>
              <a:rPr lang="en-US" sz="3200" dirty="0" err="1">
                <a:solidFill>
                  <a:srgbClr val="FFFFFF"/>
                </a:solidFill>
                <a:latin typeface="Cardo"/>
              </a:rPr>
              <a:t>cuộc</a:t>
            </a:r>
            <a:r>
              <a:rPr lang="en-US" sz="3200" dirty="0">
                <a:solidFill>
                  <a:srgbClr val="FFFFFF"/>
                </a:solidFill>
                <a:latin typeface="Cardo"/>
              </a:rPr>
              <a:t> </a:t>
            </a:r>
            <a:r>
              <a:rPr lang="en-US" sz="3200" dirty="0" err="1">
                <a:solidFill>
                  <a:srgbClr val="FFFFFF"/>
                </a:solidFill>
                <a:latin typeface="Cardo"/>
              </a:rPr>
              <a:t>sống</a:t>
            </a:r>
            <a:r>
              <a:rPr lang="en-US" sz="3200" dirty="0">
                <a:solidFill>
                  <a:srgbClr val="FFFFFF"/>
                </a:solidFill>
                <a:latin typeface="Cardo"/>
              </a:rPr>
              <a:t> </a:t>
            </a:r>
            <a:r>
              <a:rPr lang="en-US" sz="3200" dirty="0" err="1">
                <a:solidFill>
                  <a:srgbClr val="FFFFFF"/>
                </a:solidFill>
                <a:latin typeface="Cardo"/>
              </a:rPr>
              <a:t>của</a:t>
            </a:r>
            <a:r>
              <a:rPr lang="en-US" sz="3200" dirty="0">
                <a:solidFill>
                  <a:srgbClr val="FFFFFF"/>
                </a:solidFill>
                <a:latin typeface="Cardo"/>
              </a:rPr>
              <a:t> </a:t>
            </a:r>
            <a:r>
              <a:rPr lang="en-US" sz="3200" dirty="0" err="1">
                <a:solidFill>
                  <a:srgbClr val="FFFFFF"/>
                </a:solidFill>
                <a:latin typeface="Cardo"/>
              </a:rPr>
              <a:t>người</a:t>
            </a:r>
            <a:r>
              <a:rPr lang="en-US" sz="3200" dirty="0">
                <a:solidFill>
                  <a:srgbClr val="FFFFFF"/>
                </a:solidFill>
                <a:latin typeface="Cardo"/>
              </a:rPr>
              <a:t> </a:t>
            </a:r>
            <a:r>
              <a:rPr lang="en-US" sz="3200" dirty="0" err="1">
                <a:solidFill>
                  <a:srgbClr val="FFFFFF"/>
                </a:solidFill>
                <a:latin typeface="Cardo"/>
              </a:rPr>
              <a:t>dân</a:t>
            </a:r>
            <a:r>
              <a:rPr lang="en-US" sz="3200" dirty="0">
                <a:solidFill>
                  <a:srgbClr val="FFFFFF"/>
                </a:solidFill>
                <a:latin typeface="Cardo"/>
              </a:rPr>
              <a:t> </a:t>
            </a:r>
            <a:r>
              <a:rPr lang="en-US" sz="3200" dirty="0" err="1">
                <a:solidFill>
                  <a:srgbClr val="FFFFFF"/>
                </a:solidFill>
                <a:latin typeface="Cardo"/>
              </a:rPr>
              <a:t>nhiều</a:t>
            </a:r>
            <a:r>
              <a:rPr lang="en-US" sz="3200" dirty="0">
                <a:solidFill>
                  <a:srgbClr val="FFFFFF"/>
                </a:solidFill>
                <a:latin typeface="Cardo"/>
              </a:rPr>
              <a:t> </a:t>
            </a:r>
            <a:r>
              <a:rPr lang="en-US" sz="3200" dirty="0" err="1">
                <a:solidFill>
                  <a:srgbClr val="FFFFFF"/>
                </a:solidFill>
                <a:latin typeface="Cardo"/>
              </a:rPr>
              <a:t>hơn</a:t>
            </a:r>
            <a:r>
              <a:rPr lang="en-US" sz="3200" dirty="0">
                <a:solidFill>
                  <a:srgbClr val="FFFFFF"/>
                </a:solidFill>
                <a:latin typeface="Cardo"/>
              </a:rPr>
              <a:t>, </a:t>
            </a:r>
            <a:r>
              <a:rPr lang="en-US" sz="3200" dirty="0" err="1">
                <a:solidFill>
                  <a:srgbClr val="FFFFFF"/>
                </a:solidFill>
                <a:latin typeface="Cardo"/>
              </a:rPr>
              <a:t>hòng</a:t>
            </a:r>
            <a:r>
              <a:rPr lang="en-US" sz="3200" dirty="0">
                <a:solidFill>
                  <a:srgbClr val="FFFFFF"/>
                </a:solidFill>
                <a:latin typeface="Cardo"/>
              </a:rPr>
              <a:t> </a:t>
            </a:r>
            <a:r>
              <a:rPr lang="en-US" sz="3200" dirty="0" err="1">
                <a:solidFill>
                  <a:srgbClr val="FFFFFF"/>
                </a:solidFill>
                <a:latin typeface="Cardo"/>
              </a:rPr>
              <a:t>giúp</a:t>
            </a:r>
            <a:r>
              <a:rPr lang="en-US" sz="3200" dirty="0">
                <a:solidFill>
                  <a:srgbClr val="FFFFFF"/>
                </a:solidFill>
                <a:latin typeface="Cardo"/>
              </a:rPr>
              <a:t> </a:t>
            </a:r>
            <a:r>
              <a:rPr lang="en-US" sz="3200" dirty="0" err="1">
                <a:solidFill>
                  <a:srgbClr val="FFFFFF"/>
                </a:solidFill>
                <a:latin typeface="Cardo"/>
              </a:rPr>
              <a:t>cho</a:t>
            </a:r>
            <a:r>
              <a:rPr lang="en-US" sz="3200" dirty="0">
                <a:solidFill>
                  <a:srgbClr val="FFFFFF"/>
                </a:solidFill>
                <a:latin typeface="Cardo"/>
              </a:rPr>
              <a:t> </a:t>
            </a:r>
            <a:r>
              <a:rPr lang="en-US" sz="3200" dirty="0" err="1">
                <a:solidFill>
                  <a:srgbClr val="FFFFFF"/>
                </a:solidFill>
                <a:latin typeface="Cardo"/>
              </a:rPr>
              <a:t>đất</a:t>
            </a:r>
            <a:r>
              <a:rPr lang="en-US" sz="3200" dirty="0">
                <a:solidFill>
                  <a:srgbClr val="FFFFFF"/>
                </a:solidFill>
                <a:latin typeface="Cardo"/>
              </a:rPr>
              <a:t> </a:t>
            </a:r>
            <a:r>
              <a:rPr lang="en-US" sz="3200" dirty="0" err="1">
                <a:solidFill>
                  <a:srgbClr val="FFFFFF"/>
                </a:solidFill>
                <a:latin typeface="Cardo"/>
              </a:rPr>
              <a:t>nước</a:t>
            </a:r>
            <a:r>
              <a:rPr lang="en-US" sz="3200" dirty="0">
                <a:solidFill>
                  <a:srgbClr val="FFFFFF"/>
                </a:solidFill>
                <a:latin typeface="Cardo"/>
              </a:rPr>
              <a:t> </a:t>
            </a:r>
            <a:r>
              <a:rPr lang="en-US" sz="3200" dirty="0" err="1">
                <a:solidFill>
                  <a:srgbClr val="FFFFFF"/>
                </a:solidFill>
                <a:latin typeface="Cardo"/>
              </a:rPr>
              <a:t>phát</a:t>
            </a:r>
            <a:r>
              <a:rPr lang="en-US" sz="3200" dirty="0">
                <a:solidFill>
                  <a:srgbClr val="FFFFFF"/>
                </a:solidFill>
                <a:latin typeface="Cardo"/>
              </a:rPr>
              <a:t> </a:t>
            </a:r>
            <a:r>
              <a:rPr lang="en-US" sz="3200" dirty="0" err="1">
                <a:solidFill>
                  <a:srgbClr val="FFFFFF"/>
                </a:solidFill>
                <a:latin typeface="Cardo"/>
              </a:rPr>
              <a:t>triển</a:t>
            </a:r>
            <a:r>
              <a:rPr lang="en-US" sz="3200" dirty="0">
                <a:solidFill>
                  <a:srgbClr val="FFFFFF"/>
                </a:solidFill>
                <a:latin typeface="Cardo"/>
              </a:rPr>
              <a:t> </a:t>
            </a:r>
            <a:r>
              <a:rPr lang="en-US" sz="3200" dirty="0" err="1">
                <a:solidFill>
                  <a:srgbClr val="FFFFFF"/>
                </a:solidFill>
                <a:latin typeface="Cardo"/>
              </a:rPr>
              <a:t>bền</a:t>
            </a:r>
            <a:r>
              <a:rPr lang="en-US" sz="3200" dirty="0">
                <a:solidFill>
                  <a:srgbClr val="FFFFFF"/>
                </a:solidFill>
                <a:latin typeface="Cardo"/>
              </a:rPr>
              <a:t> </a:t>
            </a:r>
            <a:r>
              <a:rPr lang="en-US" sz="3200" dirty="0" err="1">
                <a:solidFill>
                  <a:srgbClr val="FFFFFF"/>
                </a:solidFill>
                <a:latin typeface="Cardo"/>
              </a:rPr>
              <a:t>vững</a:t>
            </a:r>
            <a:r>
              <a:rPr lang="en-US" sz="3200" dirty="0">
                <a:solidFill>
                  <a:srgbClr val="FFFFFF"/>
                </a:solidFill>
                <a:latin typeface="Cardo"/>
              </a:rPr>
              <a:t> </a:t>
            </a:r>
            <a:r>
              <a:rPr lang="en-US" sz="3200" dirty="0" err="1">
                <a:solidFill>
                  <a:srgbClr val="FFFFFF"/>
                </a:solidFill>
                <a:latin typeface="Cardo"/>
              </a:rPr>
              <a:t>và</a:t>
            </a:r>
            <a:r>
              <a:rPr lang="en-US" sz="3200" dirty="0">
                <a:solidFill>
                  <a:srgbClr val="FFFFFF"/>
                </a:solidFill>
                <a:latin typeface="Cardo"/>
              </a:rPr>
              <a:t> </a:t>
            </a:r>
            <a:r>
              <a:rPr lang="en-US" sz="3200" dirty="0" err="1">
                <a:solidFill>
                  <a:srgbClr val="FFFFFF"/>
                </a:solidFill>
                <a:latin typeface="Cardo"/>
              </a:rPr>
              <a:t>ngày</a:t>
            </a:r>
            <a:r>
              <a:rPr lang="en-US" sz="3200" dirty="0">
                <a:solidFill>
                  <a:srgbClr val="FFFFFF"/>
                </a:solidFill>
                <a:latin typeface="Cardo"/>
              </a:rPr>
              <a:t> </a:t>
            </a:r>
            <a:r>
              <a:rPr lang="en-US" sz="3200" dirty="0" err="1">
                <a:solidFill>
                  <a:srgbClr val="FFFFFF"/>
                </a:solidFill>
                <a:latin typeface="Cardo"/>
              </a:rPr>
              <a:t>một</a:t>
            </a:r>
            <a:r>
              <a:rPr lang="en-US" sz="3200" dirty="0">
                <a:solidFill>
                  <a:srgbClr val="FFFFFF"/>
                </a:solidFill>
                <a:latin typeface="Cardo"/>
              </a:rPr>
              <a:t> </a:t>
            </a:r>
            <a:r>
              <a:rPr lang="en-US" sz="3200" dirty="0" err="1">
                <a:solidFill>
                  <a:srgbClr val="FFFFFF"/>
                </a:solidFill>
                <a:latin typeface="Cardo"/>
              </a:rPr>
              <a:t>thành</a:t>
            </a:r>
            <a:r>
              <a:rPr lang="en-US" sz="3200" dirty="0">
                <a:solidFill>
                  <a:srgbClr val="FFFFFF"/>
                </a:solidFill>
                <a:latin typeface="Cardo"/>
              </a:rPr>
              <a:t> </a:t>
            </a:r>
            <a:r>
              <a:rPr lang="en-US" sz="3200" dirty="0" err="1">
                <a:solidFill>
                  <a:srgbClr val="FFFFFF"/>
                </a:solidFill>
                <a:latin typeface="Cardo"/>
              </a:rPr>
              <a:t>công</a:t>
            </a:r>
            <a:r>
              <a:rPr lang="en-US" sz="3200" dirty="0">
                <a:solidFill>
                  <a:srgbClr val="FFFFFF"/>
                </a:solidFill>
                <a:latin typeface="Cardo"/>
              </a:rPr>
              <a:t> </a:t>
            </a:r>
            <a:r>
              <a:rPr lang="en-US" sz="3200" dirty="0" err="1">
                <a:solidFill>
                  <a:srgbClr val="FFFFFF"/>
                </a:solidFill>
                <a:latin typeface="Cardo"/>
              </a:rPr>
              <a:t>hơn</a:t>
            </a:r>
            <a:r>
              <a:rPr lang="en-US" sz="3200" dirty="0">
                <a:solidFill>
                  <a:srgbClr val="FFFFFF"/>
                </a:solidFill>
                <a:latin typeface="Cardo"/>
              </a:rPr>
              <a:t>.</a:t>
            </a:r>
          </a:p>
        </p:txBody>
      </p:sp>
      <p:sp>
        <p:nvSpPr>
          <p:cNvPr id="5" name="TextBox 4">
            <a:extLst>
              <a:ext uri="{FF2B5EF4-FFF2-40B4-BE49-F238E27FC236}">
                <a16:creationId xmlns:a16="http://schemas.microsoft.com/office/drawing/2014/main" id="{030DAAEF-1EA7-4D03-9DA6-9A251F1462EC}"/>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20</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588948" y="361315"/>
            <a:ext cx="7651493" cy="1038225"/>
          </a:xfrm>
          <a:prstGeom prst="rect">
            <a:avLst/>
          </a:prstGeom>
        </p:spPr>
        <p:txBody>
          <a:bodyPr lIns="0" tIns="0" rIns="0" bIns="0" rtlCol="0" anchor="t">
            <a:spAutoFit/>
          </a:bodyPr>
          <a:lstStyle/>
          <a:p>
            <a:pPr marL="0" lvl="0" indent="0" algn="l">
              <a:lnSpc>
                <a:spcPts val="8400"/>
              </a:lnSpc>
              <a:spcBef>
                <a:spcPct val="0"/>
              </a:spcBef>
            </a:pPr>
            <a:r>
              <a:rPr lang="en-US" sz="6000">
                <a:solidFill>
                  <a:schemeClr val="tx2">
                    <a:lumMod val="75000"/>
                  </a:schemeClr>
                </a:solidFill>
                <a:latin typeface="Rokkitt Bold"/>
              </a:rPr>
              <a:t>Tài liệu tham khảo:</a:t>
            </a:r>
          </a:p>
        </p:txBody>
      </p:sp>
      <p:sp>
        <p:nvSpPr>
          <p:cNvPr id="3" name="TextBox 3"/>
          <p:cNvSpPr txBox="1"/>
          <p:nvPr/>
        </p:nvSpPr>
        <p:spPr>
          <a:xfrm>
            <a:off x="596806" y="2336800"/>
            <a:ext cx="17094387" cy="4970591"/>
          </a:xfrm>
          <a:prstGeom prst="rect">
            <a:avLst/>
          </a:prstGeom>
        </p:spPr>
        <p:txBody>
          <a:bodyPr lIns="0" tIns="0" rIns="0" bIns="0" rtlCol="0" anchor="t">
            <a:spAutoFit/>
          </a:bodyPr>
          <a:lstStyle/>
          <a:p>
            <a:pPr marL="431799" lvl="1">
              <a:lnSpc>
                <a:spcPts val="5599"/>
              </a:lnSpc>
            </a:pPr>
            <a:r>
              <a:rPr lang="vi-VN" sz="3200">
                <a:solidFill>
                  <a:srgbClr val="FFFFFF"/>
                </a:solidFill>
                <a:latin typeface="Cardo"/>
              </a:rPr>
              <a:t>[1] </a:t>
            </a:r>
            <a:r>
              <a:rPr lang="en-US" sz="3200">
                <a:solidFill>
                  <a:srgbClr val="FFFFFF"/>
                </a:solidFill>
                <a:latin typeface="Cardo"/>
              </a:rPr>
              <a:t>YOLO</a:t>
            </a:r>
            <a:r>
              <a:rPr lang="en-US" sz="3200" dirty="0">
                <a:solidFill>
                  <a:srgbClr val="FFFFFF"/>
                </a:solidFill>
                <a:latin typeface="Cardo"/>
              </a:rPr>
              <a:t>: Real-Time Object Detection (pjreddie.com)</a:t>
            </a:r>
          </a:p>
          <a:p>
            <a:pPr marL="431799" lvl="1">
              <a:lnSpc>
                <a:spcPts val="5599"/>
              </a:lnSpc>
            </a:pPr>
            <a:r>
              <a:rPr lang="vi-VN" sz="3200">
                <a:solidFill>
                  <a:srgbClr val="FFFFFF"/>
                </a:solidFill>
                <a:latin typeface="Cardo"/>
              </a:rPr>
              <a:t>[2] </a:t>
            </a:r>
            <a:r>
              <a:rPr lang="en-US" sz="3200">
                <a:solidFill>
                  <a:srgbClr val="FFFFFF"/>
                </a:solidFill>
                <a:latin typeface="Cardo"/>
              </a:rPr>
              <a:t>Paper </a:t>
            </a:r>
            <a:r>
              <a:rPr lang="en-US" sz="3200" dirty="0">
                <a:solidFill>
                  <a:srgbClr val="FFFFFF"/>
                </a:solidFill>
                <a:latin typeface="Cardo"/>
              </a:rPr>
              <a:t>You Only Look Once: Unified, Real-Time Object Detection</a:t>
            </a:r>
          </a:p>
          <a:p>
            <a:pPr marL="431799" lvl="1">
              <a:lnSpc>
                <a:spcPts val="5599"/>
              </a:lnSpc>
            </a:pPr>
            <a:r>
              <a:rPr lang="vi-VN" sz="3200">
                <a:solidFill>
                  <a:srgbClr val="FFFFFF"/>
                </a:solidFill>
                <a:latin typeface="Cardo"/>
              </a:rPr>
              <a:t>[3] </a:t>
            </a:r>
            <a:r>
              <a:rPr lang="en-US" sz="3200">
                <a:solidFill>
                  <a:srgbClr val="FFFFFF"/>
                </a:solidFill>
                <a:latin typeface="Cardo"/>
              </a:rPr>
              <a:t>AlexeyAB</a:t>
            </a:r>
            <a:r>
              <a:rPr lang="en-US" sz="3200" dirty="0">
                <a:solidFill>
                  <a:srgbClr val="FFFFFF"/>
                </a:solidFill>
                <a:latin typeface="Cardo"/>
              </a:rPr>
              <a:t>/darknet: YOLOv4 / Scaled-YOLOv4 / YOLO - Neural Networks for Object Detection (Windows and Linux version of Darknet ) (github.com)</a:t>
            </a:r>
          </a:p>
          <a:p>
            <a:pPr marL="431799" lvl="1">
              <a:lnSpc>
                <a:spcPts val="5599"/>
              </a:lnSpc>
            </a:pPr>
            <a:r>
              <a:rPr lang="vi-VN" sz="3200">
                <a:solidFill>
                  <a:srgbClr val="FFFFFF"/>
                </a:solidFill>
                <a:latin typeface="Cardo"/>
              </a:rPr>
              <a:t>[4] </a:t>
            </a:r>
            <a:r>
              <a:rPr lang="en-US" sz="3200">
                <a:solidFill>
                  <a:srgbClr val="FFFFFF"/>
                </a:solidFill>
                <a:latin typeface="Cardo"/>
              </a:rPr>
              <a:t>Tìm </a:t>
            </a:r>
            <a:r>
              <a:rPr lang="en-US" sz="3200" dirty="0" err="1">
                <a:solidFill>
                  <a:srgbClr val="FFFFFF"/>
                </a:solidFill>
                <a:latin typeface="Cardo"/>
              </a:rPr>
              <a:t>hiểu</a:t>
            </a:r>
            <a:r>
              <a:rPr lang="en-US" sz="3200" dirty="0">
                <a:solidFill>
                  <a:srgbClr val="FFFFFF"/>
                </a:solidFill>
                <a:latin typeface="Cardo"/>
              </a:rPr>
              <a:t> </a:t>
            </a:r>
            <a:r>
              <a:rPr lang="en-US" sz="3200" dirty="0" err="1">
                <a:solidFill>
                  <a:srgbClr val="FFFFFF"/>
                </a:solidFill>
                <a:latin typeface="Cardo"/>
              </a:rPr>
              <a:t>mô</a:t>
            </a:r>
            <a:r>
              <a:rPr lang="en-US" sz="3200" dirty="0">
                <a:solidFill>
                  <a:srgbClr val="FFFFFF"/>
                </a:solidFill>
                <a:latin typeface="Cardo"/>
              </a:rPr>
              <a:t> </a:t>
            </a:r>
            <a:r>
              <a:rPr lang="en-US" sz="3200" dirty="0" err="1">
                <a:solidFill>
                  <a:srgbClr val="FFFFFF"/>
                </a:solidFill>
                <a:latin typeface="Cardo"/>
              </a:rPr>
              <a:t>hình</a:t>
            </a:r>
            <a:r>
              <a:rPr lang="en-US" sz="3200" dirty="0">
                <a:solidFill>
                  <a:srgbClr val="FFFFFF"/>
                </a:solidFill>
                <a:latin typeface="Cardo"/>
              </a:rPr>
              <a:t> YOLO </a:t>
            </a:r>
            <a:r>
              <a:rPr lang="en-US" sz="3200" dirty="0" err="1">
                <a:solidFill>
                  <a:srgbClr val="FFFFFF"/>
                </a:solidFill>
                <a:latin typeface="Cardo"/>
              </a:rPr>
              <a:t>cho</a:t>
            </a:r>
            <a:r>
              <a:rPr lang="en-US" sz="3200" dirty="0">
                <a:solidFill>
                  <a:srgbClr val="FFFFFF"/>
                </a:solidFill>
                <a:latin typeface="Cardo"/>
              </a:rPr>
              <a:t> </a:t>
            </a:r>
            <a:r>
              <a:rPr lang="en-US" sz="3200" dirty="0" err="1">
                <a:solidFill>
                  <a:srgbClr val="FFFFFF"/>
                </a:solidFill>
                <a:latin typeface="Cardo"/>
              </a:rPr>
              <a:t>phát</a:t>
            </a:r>
            <a:r>
              <a:rPr lang="en-US" sz="3200" dirty="0">
                <a:solidFill>
                  <a:srgbClr val="FFFFFF"/>
                </a:solidFill>
                <a:latin typeface="Cardo"/>
              </a:rPr>
              <a:t> </a:t>
            </a:r>
            <a:r>
              <a:rPr lang="en-US" sz="3200" dirty="0" err="1">
                <a:solidFill>
                  <a:srgbClr val="FFFFFF"/>
                </a:solidFill>
                <a:latin typeface="Cardo"/>
              </a:rPr>
              <a:t>hiện</a:t>
            </a:r>
            <a:r>
              <a:rPr lang="en-US" sz="3200" dirty="0">
                <a:solidFill>
                  <a:srgbClr val="FFFFFF"/>
                </a:solidFill>
                <a:latin typeface="Cardo"/>
              </a:rPr>
              <a:t> </a:t>
            </a:r>
            <a:r>
              <a:rPr lang="en-US" sz="3200" dirty="0" err="1">
                <a:solidFill>
                  <a:srgbClr val="FFFFFF"/>
                </a:solidFill>
                <a:latin typeface="Cardo"/>
              </a:rPr>
              <a:t>vật</a:t>
            </a:r>
            <a:r>
              <a:rPr lang="en-US" sz="3200" dirty="0">
                <a:solidFill>
                  <a:srgbClr val="FFFFFF"/>
                </a:solidFill>
                <a:latin typeface="Cardo"/>
              </a:rPr>
              <a:t> - </a:t>
            </a:r>
            <a:r>
              <a:rPr lang="en-US" sz="3200" dirty="0" err="1">
                <a:solidFill>
                  <a:srgbClr val="FFFFFF"/>
                </a:solidFill>
                <a:latin typeface="Cardo"/>
              </a:rPr>
              <a:t>Từ</a:t>
            </a:r>
            <a:r>
              <a:rPr lang="en-US" sz="3200" dirty="0">
                <a:solidFill>
                  <a:srgbClr val="FFFFFF"/>
                </a:solidFill>
                <a:latin typeface="Cardo"/>
              </a:rPr>
              <a:t> YOLOv1 </a:t>
            </a:r>
            <a:r>
              <a:rPr lang="en-US" sz="3200" dirty="0" err="1">
                <a:solidFill>
                  <a:srgbClr val="FFFFFF"/>
                </a:solidFill>
                <a:latin typeface="Cardo"/>
              </a:rPr>
              <a:t>đến</a:t>
            </a:r>
            <a:r>
              <a:rPr lang="en-US" sz="3200" dirty="0">
                <a:solidFill>
                  <a:srgbClr val="FFFFFF"/>
                </a:solidFill>
                <a:latin typeface="Cardo"/>
              </a:rPr>
              <a:t> YOLOv5 | AI Curious</a:t>
            </a:r>
          </a:p>
          <a:p>
            <a:pPr marL="431800" lvl="1">
              <a:lnSpc>
                <a:spcPts val="5600"/>
              </a:lnSpc>
              <a:spcBef>
                <a:spcPct val="0"/>
              </a:spcBef>
            </a:pPr>
            <a:r>
              <a:rPr lang="vi-VN" sz="3200">
                <a:solidFill>
                  <a:srgbClr val="FFFFFF"/>
                </a:solidFill>
                <a:latin typeface="Cardo"/>
              </a:rPr>
              <a:t>[5] </a:t>
            </a:r>
            <a:r>
              <a:rPr lang="en-US" sz="3200">
                <a:solidFill>
                  <a:srgbClr val="FFFFFF"/>
                </a:solidFill>
                <a:latin typeface="Cardo"/>
              </a:rPr>
              <a:t>YOLO </a:t>
            </a:r>
            <a:r>
              <a:rPr lang="en-US" sz="3200" dirty="0">
                <a:solidFill>
                  <a:srgbClr val="FFFFFF"/>
                </a:solidFill>
                <a:latin typeface="Cardo"/>
              </a:rPr>
              <a:t>object detection with </a:t>
            </a:r>
            <a:r>
              <a:rPr lang="en-US" sz="3200">
                <a:solidFill>
                  <a:srgbClr val="FFFFFF"/>
                </a:solidFill>
                <a:latin typeface="Cardo"/>
              </a:rPr>
              <a:t>OpenCV – PyImageSearch</a:t>
            </a:r>
            <a:endParaRPr lang="vi-VN" sz="3200">
              <a:solidFill>
                <a:srgbClr val="FFFFFF"/>
              </a:solidFill>
              <a:latin typeface="Cardo"/>
            </a:endParaRPr>
          </a:p>
          <a:p>
            <a:pPr marL="431800" lvl="1">
              <a:lnSpc>
                <a:spcPts val="5600"/>
              </a:lnSpc>
              <a:spcBef>
                <a:spcPct val="0"/>
              </a:spcBef>
            </a:pPr>
            <a:r>
              <a:rPr lang="vi-VN" sz="3200">
                <a:solidFill>
                  <a:srgbClr val="FFFFFF"/>
                </a:solidFill>
                <a:latin typeface="Cardo"/>
              </a:rPr>
              <a:t>[6] </a:t>
            </a:r>
            <a:r>
              <a:rPr lang="en-US" sz="3200">
                <a:solidFill>
                  <a:srgbClr val="FFFFFF"/>
                </a:solidFill>
                <a:latin typeface="Cardo"/>
              </a:rPr>
              <a:t>YOLOv4: Optimal Speed and Accuracy of Object Detection</a:t>
            </a:r>
            <a:endParaRPr lang="en-US" sz="3200" dirty="0">
              <a:solidFill>
                <a:srgbClr val="FFFFFF"/>
              </a:solidFill>
              <a:latin typeface="Cardo"/>
            </a:endParaRPr>
          </a:p>
        </p:txBody>
      </p:sp>
      <p:sp>
        <p:nvSpPr>
          <p:cNvPr id="5" name="TextBox 4">
            <a:extLst>
              <a:ext uri="{FF2B5EF4-FFF2-40B4-BE49-F238E27FC236}">
                <a16:creationId xmlns:a16="http://schemas.microsoft.com/office/drawing/2014/main" id="{FFDA09F9-D32C-427D-AE8B-2D7023DAF585}"/>
              </a:ext>
            </a:extLst>
          </p:cNvPr>
          <p:cNvSpPr txBox="1"/>
          <p:nvPr/>
        </p:nvSpPr>
        <p:spPr>
          <a:xfrm>
            <a:off x="17665994" y="9639300"/>
            <a:ext cx="444352"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21</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2484180" y="3805478"/>
            <a:ext cx="13871608" cy="2710191"/>
          </a:xfrm>
          <a:prstGeom prst="rect">
            <a:avLst/>
          </a:prstGeom>
        </p:spPr>
        <p:txBody>
          <a:bodyPr lIns="0" tIns="0" rIns="0" bIns="0" rtlCol="0" anchor="t">
            <a:spAutoFit/>
          </a:bodyPr>
          <a:lstStyle/>
          <a:p>
            <a:pPr algn="ctr">
              <a:lnSpc>
                <a:spcPts val="19566"/>
              </a:lnSpc>
              <a:spcBef>
                <a:spcPct val="0"/>
              </a:spcBef>
            </a:pPr>
            <a:r>
              <a:rPr lang="en-US" sz="19566" spc="978">
                <a:solidFill>
                  <a:srgbClr val="79FFA0"/>
                </a:solidFill>
                <a:latin typeface="BP Imperial Bold"/>
              </a:rPr>
              <a:t>ANY QUESTION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39EC4E-39F6-481E-B2FF-5821134E0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0" y="2781299"/>
            <a:ext cx="5181600" cy="5181600"/>
          </a:xfrm>
          <a:prstGeom prst="rect">
            <a:avLst/>
          </a:prstGeom>
        </p:spPr>
      </p:pic>
      <p:pic>
        <p:nvPicPr>
          <p:cNvPr id="9" name="Picture 8">
            <a:extLst>
              <a:ext uri="{FF2B5EF4-FFF2-40B4-BE49-F238E27FC236}">
                <a16:creationId xmlns:a16="http://schemas.microsoft.com/office/drawing/2014/main" id="{5F62CADE-7A1C-4AB2-A309-A5A5DB2D2E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1" y="3124200"/>
            <a:ext cx="4495799" cy="4495799"/>
          </a:xfrm>
          <a:prstGeom prst="rect">
            <a:avLst/>
          </a:prstGeom>
        </p:spPr>
      </p:pic>
      <p:sp>
        <p:nvSpPr>
          <p:cNvPr id="10" name="Arrow: Right 9">
            <a:extLst>
              <a:ext uri="{FF2B5EF4-FFF2-40B4-BE49-F238E27FC236}">
                <a16:creationId xmlns:a16="http://schemas.microsoft.com/office/drawing/2014/main" id="{666132D8-72C0-4221-94B6-F77AB265257C}"/>
              </a:ext>
            </a:extLst>
          </p:cNvPr>
          <p:cNvSpPr/>
          <p:nvPr/>
        </p:nvSpPr>
        <p:spPr>
          <a:xfrm>
            <a:off x="6553200" y="4648199"/>
            <a:ext cx="41148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latin typeface="Abadi" panose="020B0604020104020204" pitchFamily="34" charset="0"/>
              </a:rPr>
              <a:t>Technology</a:t>
            </a:r>
            <a:endParaRPr lang="en-ID" sz="2800" b="1" dirty="0">
              <a:effectLst>
                <a:outerShdw blurRad="38100" dist="38100" dir="2700000" algn="tl">
                  <a:srgbClr val="000000">
                    <a:alpha val="43137"/>
                  </a:srgbClr>
                </a:outerShdw>
              </a:effectLst>
              <a:latin typeface="Abadi" panose="020B0604020104020204" pitchFamily="34" charset="0"/>
            </a:endParaRPr>
          </a:p>
        </p:txBody>
      </p:sp>
      <p:sp>
        <p:nvSpPr>
          <p:cNvPr id="11" name="TextBox 10">
            <a:extLst>
              <a:ext uri="{FF2B5EF4-FFF2-40B4-BE49-F238E27FC236}">
                <a16:creationId xmlns:a16="http://schemas.microsoft.com/office/drawing/2014/main" id="{E821623C-61C6-4218-B8E0-BF708ACA738A}"/>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2</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AutoShape 2"/>
          <p:cNvSpPr/>
          <p:nvPr/>
        </p:nvSpPr>
        <p:spPr>
          <a:xfrm>
            <a:off x="0" y="-68098"/>
            <a:ext cx="7543800" cy="10355098"/>
          </a:xfrm>
          <a:prstGeom prst="rect">
            <a:avLst/>
          </a:prstGeom>
          <a:solidFill>
            <a:srgbClr val="86A8C5"/>
          </a:solidFill>
        </p:spPr>
      </p:sp>
      <p:sp>
        <p:nvSpPr>
          <p:cNvPr id="3" name="TextBox 3"/>
          <p:cNvSpPr txBox="1"/>
          <p:nvPr/>
        </p:nvSpPr>
        <p:spPr>
          <a:xfrm>
            <a:off x="609600" y="876300"/>
            <a:ext cx="4822911" cy="946413"/>
          </a:xfrm>
          <a:prstGeom prst="rect">
            <a:avLst/>
          </a:prstGeom>
        </p:spPr>
        <p:txBody>
          <a:bodyPr lIns="0" tIns="0" rIns="0" bIns="0" rtlCol="0" anchor="t">
            <a:spAutoFit/>
          </a:bodyPr>
          <a:lstStyle/>
          <a:p>
            <a:pPr marL="0" lvl="0" indent="0">
              <a:lnSpc>
                <a:spcPts val="7199"/>
              </a:lnSpc>
            </a:pPr>
            <a:r>
              <a:rPr lang="en-US" sz="6600">
                <a:solidFill>
                  <a:schemeClr val="tx2">
                    <a:lumMod val="75000"/>
                  </a:schemeClr>
                </a:solidFill>
                <a:latin typeface="Rokkitt Bold" panose="020B0604020202020204" charset="0"/>
              </a:rPr>
              <a:t>Mục Lục</a:t>
            </a:r>
          </a:p>
        </p:txBody>
      </p:sp>
      <p:sp>
        <p:nvSpPr>
          <p:cNvPr id="16" name="TextBox 16"/>
          <p:cNvSpPr txBox="1"/>
          <p:nvPr/>
        </p:nvSpPr>
        <p:spPr>
          <a:xfrm>
            <a:off x="990600" y="2351470"/>
            <a:ext cx="4822911" cy="5935471"/>
          </a:xfrm>
          <a:prstGeom prst="rect">
            <a:avLst/>
          </a:prstGeom>
        </p:spPr>
        <p:txBody>
          <a:bodyPr lIns="0" tIns="0" rIns="0" bIns="0" rtlCol="0" anchor="t">
            <a:spAutoFit/>
          </a:bodyPr>
          <a:lstStyle/>
          <a:p>
            <a:pPr marL="1028700" indent="-1028700">
              <a:lnSpc>
                <a:spcPts val="7776"/>
              </a:lnSpc>
              <a:buFont typeface="+mj-lt"/>
              <a:buAutoNum type="romanUcPeriod"/>
            </a:pPr>
            <a:r>
              <a:rPr lang="en-US" sz="4800">
                <a:solidFill>
                  <a:srgbClr val="FFFFFF"/>
                </a:solidFill>
                <a:latin typeface="Cardo"/>
              </a:rPr>
              <a:t>Dataset</a:t>
            </a:r>
            <a:endParaRPr lang="en-US" sz="4800" dirty="0">
              <a:solidFill>
                <a:srgbClr val="FFFFFF"/>
              </a:solidFill>
              <a:latin typeface="Cardo"/>
            </a:endParaRPr>
          </a:p>
          <a:p>
            <a:pPr marL="1028700" indent="-1028700">
              <a:lnSpc>
                <a:spcPts val="7776"/>
              </a:lnSpc>
              <a:buFont typeface="+mj-lt"/>
              <a:buAutoNum type="romanUcPeriod"/>
            </a:pPr>
            <a:r>
              <a:rPr lang="en-US" sz="4800">
                <a:solidFill>
                  <a:srgbClr val="FFFFFF"/>
                </a:solidFill>
                <a:latin typeface="Cardo"/>
              </a:rPr>
              <a:t>Yolo</a:t>
            </a:r>
          </a:p>
          <a:p>
            <a:pPr marL="1028700" indent="-1028700">
              <a:lnSpc>
                <a:spcPts val="7776"/>
              </a:lnSpc>
              <a:buFont typeface="+mj-lt"/>
              <a:buAutoNum type="romanUcPeriod"/>
            </a:pPr>
            <a:r>
              <a:rPr lang="en-US" sz="4800">
                <a:solidFill>
                  <a:srgbClr val="FFFFFF"/>
                </a:solidFill>
                <a:latin typeface="Cardo"/>
              </a:rPr>
              <a:t>Yolov4</a:t>
            </a:r>
          </a:p>
          <a:p>
            <a:pPr marL="1028700" indent="-1028700">
              <a:lnSpc>
                <a:spcPts val="7776"/>
              </a:lnSpc>
              <a:buFont typeface="+mj-lt"/>
              <a:buAutoNum type="romanUcPeriod"/>
            </a:pPr>
            <a:r>
              <a:rPr lang="en-US" sz="4800">
                <a:solidFill>
                  <a:srgbClr val="FFFFFF"/>
                </a:solidFill>
                <a:latin typeface="Cardo"/>
              </a:rPr>
              <a:t>Thực </a:t>
            </a:r>
            <a:r>
              <a:rPr lang="en-US" sz="4800" dirty="0" err="1">
                <a:solidFill>
                  <a:srgbClr val="FFFFFF"/>
                </a:solidFill>
                <a:latin typeface="Cardo"/>
              </a:rPr>
              <a:t>nghiệm</a:t>
            </a:r>
            <a:endParaRPr lang="en-US" sz="4800" dirty="0">
              <a:solidFill>
                <a:srgbClr val="FFFFFF"/>
              </a:solidFill>
              <a:latin typeface="Cardo"/>
            </a:endParaRPr>
          </a:p>
          <a:p>
            <a:pPr marL="1028700" indent="-1028700">
              <a:lnSpc>
                <a:spcPts val="7776"/>
              </a:lnSpc>
              <a:buFont typeface="+mj-lt"/>
              <a:buAutoNum type="romanUcPeriod"/>
            </a:pPr>
            <a:r>
              <a:rPr lang="en-US" sz="4800">
                <a:solidFill>
                  <a:srgbClr val="FFFFFF"/>
                </a:solidFill>
                <a:latin typeface="Cardo"/>
              </a:rPr>
              <a:t>Nhận </a:t>
            </a:r>
            <a:r>
              <a:rPr lang="en-US" sz="4800" dirty="0" err="1">
                <a:solidFill>
                  <a:srgbClr val="FFFFFF"/>
                </a:solidFill>
                <a:latin typeface="Cardo"/>
              </a:rPr>
              <a:t>xét</a:t>
            </a:r>
            <a:endParaRPr lang="en-US" sz="4800" dirty="0">
              <a:solidFill>
                <a:srgbClr val="FFFFFF"/>
              </a:solidFill>
              <a:latin typeface="Cardo"/>
            </a:endParaRPr>
          </a:p>
          <a:p>
            <a:pPr marL="1028700" lvl="0" indent="-1028700">
              <a:lnSpc>
                <a:spcPts val="7776"/>
              </a:lnSpc>
              <a:buFont typeface="+mj-lt"/>
              <a:buAutoNum type="romanUcPeriod"/>
            </a:pPr>
            <a:r>
              <a:rPr lang="en-US" sz="4800">
                <a:solidFill>
                  <a:srgbClr val="FFFFFF"/>
                </a:solidFill>
                <a:latin typeface="Cardo"/>
              </a:rPr>
              <a:t>Kết </a:t>
            </a:r>
            <a:r>
              <a:rPr lang="en-US" sz="4800" dirty="0" err="1">
                <a:solidFill>
                  <a:srgbClr val="FFFFFF"/>
                </a:solidFill>
                <a:latin typeface="Cardo"/>
              </a:rPr>
              <a:t>luận</a:t>
            </a:r>
            <a:endParaRPr lang="en-US" sz="4800" dirty="0">
              <a:solidFill>
                <a:srgbClr val="FFFFFF"/>
              </a:solidFill>
              <a:latin typeface="Cardo"/>
            </a:endParaRPr>
          </a:p>
        </p:txBody>
      </p:sp>
      <p:sp>
        <p:nvSpPr>
          <p:cNvPr id="6" name="TextBox 5">
            <a:extLst>
              <a:ext uri="{FF2B5EF4-FFF2-40B4-BE49-F238E27FC236}">
                <a16:creationId xmlns:a16="http://schemas.microsoft.com/office/drawing/2014/main" id="{2DA24D81-1ABB-4232-A597-1C88438BD329}"/>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3</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486929" y="3086100"/>
            <a:ext cx="17345674" cy="4282519"/>
          </a:xfrm>
          <a:prstGeom prst="rect">
            <a:avLst/>
          </a:prstGeom>
        </p:spPr>
        <p:txBody>
          <a:bodyPr lIns="0" tIns="0" rIns="0" bIns="0" rtlCol="0" anchor="t">
            <a:spAutoFit/>
          </a:bodyPr>
          <a:lstStyle/>
          <a:p>
            <a:pPr marL="863599" lvl="1" indent="-431800">
              <a:lnSpc>
                <a:spcPts val="5599"/>
              </a:lnSpc>
              <a:buFont typeface="Arial"/>
              <a:buChar char="•"/>
            </a:pPr>
            <a:r>
              <a:rPr lang="en-US" sz="4000">
                <a:solidFill>
                  <a:srgbClr val="FFFFFF"/>
                </a:solidFill>
                <a:latin typeface="Cardo"/>
              </a:rPr>
              <a:t>Toàn bộ dataset được nhóm em tự chụp và gán nhãn cho từng ảnh</a:t>
            </a:r>
          </a:p>
          <a:p>
            <a:pPr marL="863599" lvl="1" indent="-431800">
              <a:lnSpc>
                <a:spcPts val="5599"/>
              </a:lnSpc>
              <a:buFont typeface="Arial"/>
              <a:buChar char="•"/>
            </a:pPr>
            <a:endParaRPr lang="en-US" sz="4000">
              <a:solidFill>
                <a:srgbClr val="FFFFFF"/>
              </a:solidFill>
              <a:latin typeface="Cardo"/>
            </a:endParaRPr>
          </a:p>
          <a:p>
            <a:pPr marL="863599" lvl="1" indent="-431800">
              <a:lnSpc>
                <a:spcPts val="5599"/>
              </a:lnSpc>
              <a:buFont typeface="Arial"/>
              <a:buChar char="•"/>
            </a:pPr>
            <a:r>
              <a:rPr lang="en-US" sz="3999">
                <a:solidFill>
                  <a:srgbClr val="FFFFFF"/>
                </a:solidFill>
                <a:latin typeface="Cardo"/>
              </a:rPr>
              <a:t>Ổ gà ở các con đường như QL1A, đường làng, hẻm nhỏ để tăng tính đa dạng cho dataset.</a:t>
            </a:r>
          </a:p>
          <a:p>
            <a:pPr marL="863599" lvl="1" indent="-431800">
              <a:lnSpc>
                <a:spcPts val="5599"/>
              </a:lnSpc>
              <a:buFont typeface="Arial"/>
              <a:buChar char="•"/>
            </a:pPr>
            <a:endParaRPr lang="en-US" sz="3999">
              <a:solidFill>
                <a:srgbClr val="FFFFFF"/>
              </a:solidFill>
              <a:latin typeface="Cardo"/>
            </a:endParaRPr>
          </a:p>
          <a:p>
            <a:pPr marL="863599" lvl="1" indent="-431800">
              <a:lnSpc>
                <a:spcPts val="5599"/>
              </a:lnSpc>
              <a:buFont typeface="Arial"/>
              <a:buChar char="•"/>
            </a:pPr>
            <a:r>
              <a:rPr lang="en-US" sz="3999">
                <a:solidFill>
                  <a:srgbClr val="FFFFFF"/>
                </a:solidFill>
                <a:latin typeface="Cardo"/>
              </a:rPr>
              <a:t>Sử dụng công cụ LabelImg của tác giả Darrenl để gán nhãn dữ liệu.</a:t>
            </a:r>
          </a:p>
        </p:txBody>
      </p:sp>
      <p:sp>
        <p:nvSpPr>
          <p:cNvPr id="4" name="TextBox 4"/>
          <p:cNvSpPr txBox="1"/>
          <p:nvPr/>
        </p:nvSpPr>
        <p:spPr>
          <a:xfrm>
            <a:off x="471163" y="1028700"/>
            <a:ext cx="5231210" cy="1077218"/>
          </a:xfrm>
          <a:prstGeom prst="rect">
            <a:avLst/>
          </a:prstGeom>
        </p:spPr>
        <p:txBody>
          <a:bodyPr lIns="0" tIns="0" rIns="0" bIns="0" rtlCol="0" anchor="t">
            <a:spAutoFit/>
          </a:bodyPr>
          <a:lstStyle/>
          <a:p>
            <a:pPr marL="0" lvl="0" indent="0" algn="l">
              <a:lnSpc>
                <a:spcPts val="8400"/>
              </a:lnSpc>
              <a:spcBef>
                <a:spcPct val="0"/>
              </a:spcBef>
            </a:pPr>
            <a:r>
              <a:rPr lang="en-US" sz="6600" dirty="0">
                <a:solidFill>
                  <a:schemeClr val="tx2">
                    <a:lumMod val="75000"/>
                  </a:schemeClr>
                </a:solidFill>
                <a:latin typeface="Rokkitt Bold"/>
              </a:rPr>
              <a:t>I. Dataset</a:t>
            </a:r>
          </a:p>
        </p:txBody>
      </p:sp>
      <p:sp>
        <p:nvSpPr>
          <p:cNvPr id="5" name="TextBox 4">
            <a:extLst>
              <a:ext uri="{FF2B5EF4-FFF2-40B4-BE49-F238E27FC236}">
                <a16:creationId xmlns:a16="http://schemas.microsoft.com/office/drawing/2014/main" id="{F4FC03E4-CEBE-413B-BA61-99C59DF29C21}"/>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4</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6" name="TextBox 6"/>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 Dataset</a:t>
            </a:r>
          </a:p>
        </p:txBody>
      </p:sp>
      <p:grpSp>
        <p:nvGrpSpPr>
          <p:cNvPr id="65" name="Group 64">
            <a:extLst>
              <a:ext uri="{FF2B5EF4-FFF2-40B4-BE49-F238E27FC236}">
                <a16:creationId xmlns:a16="http://schemas.microsoft.com/office/drawing/2014/main" id="{E3C76291-2400-410C-A6C2-E5A4A7416558}"/>
              </a:ext>
            </a:extLst>
          </p:cNvPr>
          <p:cNvGrpSpPr/>
          <p:nvPr/>
        </p:nvGrpSpPr>
        <p:grpSpPr>
          <a:xfrm>
            <a:off x="3886200" y="2955391"/>
            <a:ext cx="8997798" cy="4376218"/>
            <a:chOff x="3380062" y="2645329"/>
            <a:chExt cx="8997798" cy="4376218"/>
          </a:xfrm>
        </p:grpSpPr>
        <p:grpSp>
          <p:nvGrpSpPr>
            <p:cNvPr id="42" name="Group 41">
              <a:extLst>
                <a:ext uri="{FF2B5EF4-FFF2-40B4-BE49-F238E27FC236}">
                  <a16:creationId xmlns:a16="http://schemas.microsoft.com/office/drawing/2014/main" id="{B7FDE57C-EBB8-4D69-8237-3F8CE940E14A}"/>
                </a:ext>
              </a:extLst>
            </p:cNvPr>
            <p:cNvGrpSpPr/>
            <p:nvPr/>
          </p:nvGrpSpPr>
          <p:grpSpPr>
            <a:xfrm>
              <a:off x="3380062" y="4198071"/>
              <a:ext cx="3319823" cy="1180321"/>
              <a:chOff x="1146173" y="2091731"/>
              <a:chExt cx="1767864" cy="434023"/>
            </a:xfrm>
          </p:grpSpPr>
          <p:sp>
            <p:nvSpPr>
              <p:cNvPr id="44" name="Google Shape;1322;p72" descr="Timeline background shape">
                <a:extLst>
                  <a:ext uri="{FF2B5EF4-FFF2-40B4-BE49-F238E27FC236}">
                    <a16:creationId xmlns:a16="http://schemas.microsoft.com/office/drawing/2014/main" id="{9BFEEFB7-37E5-47EB-9788-E3FADCE256D4}"/>
                  </a:ext>
                </a:extLst>
              </p:cNvPr>
              <p:cNvSpPr/>
              <p:nvPr/>
            </p:nvSpPr>
            <p:spPr>
              <a:xfrm>
                <a:off x="1146173" y="2091731"/>
                <a:ext cx="1764192" cy="434023"/>
              </a:xfrm>
              <a:prstGeom prst="homePlate">
                <a:avLst>
                  <a:gd name="adj" fmla="val 50000"/>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TextBox 17">
                <a:extLst>
                  <a:ext uri="{FF2B5EF4-FFF2-40B4-BE49-F238E27FC236}">
                    <a16:creationId xmlns:a16="http://schemas.microsoft.com/office/drawing/2014/main" id="{DF3F95BD-5227-473F-AA51-86952AF0364C}"/>
                  </a:ext>
                </a:extLst>
              </p:cNvPr>
              <p:cNvSpPr txBox="1"/>
              <p:nvPr/>
            </p:nvSpPr>
            <p:spPr>
              <a:xfrm>
                <a:off x="1382219" y="2210564"/>
                <a:ext cx="1531818" cy="237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a:solidFill>
                      <a:schemeClr val="tx2">
                        <a:lumMod val="75000"/>
                      </a:schemeClr>
                    </a:solidFill>
                    <a:latin typeface="Cardo" panose="020B0604020202020204" charset="-79"/>
                    <a:ea typeface="Cardo" panose="020B0604020202020204" charset="-79"/>
                    <a:cs typeface="Cardo" panose="020B0604020202020204" charset="-79"/>
                  </a:rPr>
                  <a:t>1000 ảnh</a:t>
                </a:r>
                <a:endParaRPr lang="en-US" sz="3600" dirty="0">
                  <a:solidFill>
                    <a:schemeClr val="tx2">
                      <a:lumMod val="75000"/>
                    </a:schemeClr>
                  </a:solidFill>
                  <a:latin typeface="Cardo" panose="020B0604020202020204" charset="-79"/>
                  <a:ea typeface="Cardo" panose="020B0604020202020204" charset="-79"/>
                  <a:cs typeface="Cardo" panose="020B0604020202020204" charset="-79"/>
                </a:endParaRPr>
              </a:p>
            </p:txBody>
          </p:sp>
        </p:grpSp>
        <p:cxnSp>
          <p:nvCxnSpPr>
            <p:cNvPr id="49" name="Straight Connector 48">
              <a:extLst>
                <a:ext uri="{FF2B5EF4-FFF2-40B4-BE49-F238E27FC236}">
                  <a16:creationId xmlns:a16="http://schemas.microsoft.com/office/drawing/2014/main" id="{2A29F444-BD4E-471E-B95B-216A4330B069}"/>
                </a:ext>
              </a:extLst>
            </p:cNvPr>
            <p:cNvCxnSpPr>
              <a:cxnSpLocks/>
            </p:cNvCxnSpPr>
            <p:nvPr/>
          </p:nvCxnSpPr>
          <p:spPr>
            <a:xfrm>
              <a:off x="6665727" y="4788232"/>
              <a:ext cx="1579638"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CE2848A-F692-4191-B183-18AC026D393E}"/>
                </a:ext>
              </a:extLst>
            </p:cNvPr>
            <p:cNvCxnSpPr>
              <a:cxnSpLocks/>
            </p:cNvCxnSpPr>
            <p:nvPr/>
          </p:nvCxnSpPr>
          <p:spPr>
            <a:xfrm flipH="1" flipV="1">
              <a:off x="8245365" y="3195859"/>
              <a:ext cx="837549" cy="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57B64B8-E851-472A-9673-C3CB8AF753A4}"/>
                </a:ext>
              </a:extLst>
            </p:cNvPr>
            <p:cNvCxnSpPr>
              <a:cxnSpLocks/>
            </p:cNvCxnSpPr>
            <p:nvPr/>
          </p:nvCxnSpPr>
          <p:spPr>
            <a:xfrm flipH="1" flipV="1">
              <a:off x="8238470" y="6461350"/>
              <a:ext cx="837549" cy="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A884DBE-C941-46B0-8944-A548C0FE4AD9}"/>
                </a:ext>
              </a:extLst>
            </p:cNvPr>
            <p:cNvCxnSpPr>
              <a:cxnSpLocks/>
            </p:cNvCxnSpPr>
            <p:nvPr/>
          </p:nvCxnSpPr>
          <p:spPr>
            <a:xfrm>
              <a:off x="8245365" y="3213895"/>
              <a:ext cx="0" cy="3269050"/>
            </a:xfrm>
            <a:prstGeom prst="line">
              <a:avLst/>
            </a:prstGeom>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08BB941E-CD9C-4B42-ABB4-33CD408E027E}"/>
                </a:ext>
              </a:extLst>
            </p:cNvPr>
            <p:cNvGrpSpPr/>
            <p:nvPr/>
          </p:nvGrpSpPr>
          <p:grpSpPr>
            <a:xfrm>
              <a:off x="9064933" y="5841226"/>
              <a:ext cx="3312927" cy="1180321"/>
              <a:chOff x="1146173" y="2091731"/>
              <a:chExt cx="1764192" cy="434023"/>
            </a:xfrm>
          </p:grpSpPr>
          <p:sp>
            <p:nvSpPr>
              <p:cNvPr id="60" name="Google Shape;1322;p72" descr="Timeline background shape">
                <a:extLst>
                  <a:ext uri="{FF2B5EF4-FFF2-40B4-BE49-F238E27FC236}">
                    <a16:creationId xmlns:a16="http://schemas.microsoft.com/office/drawing/2014/main" id="{1A30ACE9-255C-41EF-892C-573FB487BE21}"/>
                  </a:ext>
                </a:extLst>
              </p:cNvPr>
              <p:cNvSpPr/>
              <p:nvPr/>
            </p:nvSpPr>
            <p:spPr>
              <a:xfrm>
                <a:off x="1146173" y="2091731"/>
                <a:ext cx="1764192" cy="434023"/>
              </a:xfrm>
              <a:prstGeom prst="homePlate">
                <a:avLst>
                  <a:gd name="adj" fmla="val 50000"/>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TextBox 17">
                <a:extLst>
                  <a:ext uri="{FF2B5EF4-FFF2-40B4-BE49-F238E27FC236}">
                    <a16:creationId xmlns:a16="http://schemas.microsoft.com/office/drawing/2014/main" id="{13767966-4DA3-4248-8700-716F83E29991}"/>
                  </a:ext>
                </a:extLst>
              </p:cNvPr>
              <p:cNvSpPr txBox="1"/>
              <p:nvPr/>
            </p:nvSpPr>
            <p:spPr>
              <a:xfrm>
                <a:off x="1266711" y="2200928"/>
                <a:ext cx="1531818" cy="237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a:solidFill>
                      <a:schemeClr val="tx2">
                        <a:lumMod val="75000"/>
                      </a:schemeClr>
                    </a:solidFill>
                    <a:latin typeface="Cardo" panose="020B0604020202020204" charset="-79"/>
                    <a:ea typeface="Cardo" panose="020B0604020202020204" charset="-79"/>
                    <a:cs typeface="Cardo" panose="020B0604020202020204" charset="-79"/>
                  </a:rPr>
                  <a:t>200 ảnh test</a:t>
                </a:r>
                <a:endParaRPr lang="en-US" sz="3600" dirty="0">
                  <a:solidFill>
                    <a:schemeClr val="tx2">
                      <a:lumMod val="75000"/>
                    </a:schemeClr>
                  </a:solidFill>
                  <a:latin typeface="Cardo" panose="020B0604020202020204" charset="-79"/>
                  <a:ea typeface="Cardo" panose="020B0604020202020204" charset="-79"/>
                  <a:cs typeface="Cardo" panose="020B0604020202020204" charset="-79"/>
                </a:endParaRPr>
              </a:p>
            </p:txBody>
          </p:sp>
        </p:grpSp>
        <p:grpSp>
          <p:nvGrpSpPr>
            <p:cNvPr id="62" name="Group 61">
              <a:extLst>
                <a:ext uri="{FF2B5EF4-FFF2-40B4-BE49-F238E27FC236}">
                  <a16:creationId xmlns:a16="http://schemas.microsoft.com/office/drawing/2014/main" id="{3AA8FFF3-E517-4FB5-8340-2A3A919D7D2A}"/>
                </a:ext>
              </a:extLst>
            </p:cNvPr>
            <p:cNvGrpSpPr/>
            <p:nvPr/>
          </p:nvGrpSpPr>
          <p:grpSpPr>
            <a:xfrm>
              <a:off x="9037808" y="2645329"/>
              <a:ext cx="3312927" cy="1180321"/>
              <a:chOff x="1146173" y="2091731"/>
              <a:chExt cx="1764192" cy="434023"/>
            </a:xfrm>
          </p:grpSpPr>
          <p:sp>
            <p:nvSpPr>
              <p:cNvPr id="63" name="Google Shape;1322;p72" descr="Timeline background shape">
                <a:extLst>
                  <a:ext uri="{FF2B5EF4-FFF2-40B4-BE49-F238E27FC236}">
                    <a16:creationId xmlns:a16="http://schemas.microsoft.com/office/drawing/2014/main" id="{0018A895-6C2A-4C9F-ABA5-92612D5D4D71}"/>
                  </a:ext>
                </a:extLst>
              </p:cNvPr>
              <p:cNvSpPr/>
              <p:nvPr/>
            </p:nvSpPr>
            <p:spPr>
              <a:xfrm>
                <a:off x="1146173" y="2091731"/>
                <a:ext cx="1764192" cy="434023"/>
              </a:xfrm>
              <a:prstGeom prst="homePlate">
                <a:avLst>
                  <a:gd name="adj" fmla="val 50000"/>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TextBox 17">
                <a:extLst>
                  <a:ext uri="{FF2B5EF4-FFF2-40B4-BE49-F238E27FC236}">
                    <a16:creationId xmlns:a16="http://schemas.microsoft.com/office/drawing/2014/main" id="{736C3273-965A-408F-88B2-3DDAB5A5046D}"/>
                  </a:ext>
                </a:extLst>
              </p:cNvPr>
              <p:cNvSpPr txBox="1"/>
              <p:nvPr/>
            </p:nvSpPr>
            <p:spPr>
              <a:xfrm>
                <a:off x="1230951" y="2175337"/>
                <a:ext cx="1531818" cy="237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a:solidFill>
                      <a:schemeClr val="tx2">
                        <a:lumMod val="75000"/>
                      </a:schemeClr>
                    </a:solidFill>
                    <a:latin typeface="Cardo" panose="020B0604020202020204" charset="-79"/>
                    <a:ea typeface="Cardo" panose="020B0604020202020204" charset="-79"/>
                    <a:cs typeface="Cardo" panose="020B0604020202020204" charset="-79"/>
                  </a:rPr>
                  <a:t>800 ảnh train</a:t>
                </a:r>
                <a:endParaRPr lang="en-US" sz="3600" dirty="0">
                  <a:solidFill>
                    <a:schemeClr val="tx2">
                      <a:lumMod val="75000"/>
                    </a:schemeClr>
                  </a:solidFill>
                  <a:latin typeface="Cardo" panose="020B0604020202020204" charset="-79"/>
                  <a:ea typeface="Cardo" panose="020B0604020202020204" charset="-79"/>
                  <a:cs typeface="Cardo" panose="020B0604020202020204" charset="-79"/>
                </a:endParaRPr>
              </a:p>
            </p:txBody>
          </p:sp>
        </p:grpSp>
      </p:grpSp>
      <p:sp>
        <p:nvSpPr>
          <p:cNvPr id="18" name="TextBox 17">
            <a:extLst>
              <a:ext uri="{FF2B5EF4-FFF2-40B4-BE49-F238E27FC236}">
                <a16:creationId xmlns:a16="http://schemas.microsoft.com/office/drawing/2014/main" id="{FA5967DA-08B5-4B8B-B69A-ED1F996183C9}"/>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5</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6" name="TextBox 6"/>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 Dataset</a:t>
            </a:r>
          </a:p>
        </p:txBody>
      </p:sp>
      <p:pic>
        <p:nvPicPr>
          <p:cNvPr id="17" name="Picture 3">
            <a:extLst>
              <a:ext uri="{FF2B5EF4-FFF2-40B4-BE49-F238E27FC236}">
                <a16:creationId xmlns:a16="http://schemas.microsoft.com/office/drawing/2014/main" id="{55342F18-1DE8-446A-A0B1-92CADE1EB4B0}"/>
              </a:ext>
            </a:extLst>
          </p:cNvPr>
          <p:cNvPicPr>
            <a:picLocks noChangeAspect="1"/>
          </p:cNvPicPr>
          <p:nvPr/>
        </p:nvPicPr>
        <p:blipFill>
          <a:blip r:embed="rId3"/>
          <a:srcRect/>
          <a:stretch>
            <a:fillRect/>
          </a:stretch>
        </p:blipFill>
        <p:spPr>
          <a:xfrm>
            <a:off x="6785231" y="3159748"/>
            <a:ext cx="5281499" cy="3989430"/>
          </a:xfrm>
          <a:prstGeom prst="rect">
            <a:avLst/>
          </a:prstGeom>
        </p:spPr>
      </p:pic>
      <p:pic>
        <p:nvPicPr>
          <p:cNvPr id="18" name="Picture 4">
            <a:extLst>
              <a:ext uri="{FF2B5EF4-FFF2-40B4-BE49-F238E27FC236}">
                <a16:creationId xmlns:a16="http://schemas.microsoft.com/office/drawing/2014/main" id="{6282099D-C8DE-4C26-9A16-63590229212F}"/>
              </a:ext>
            </a:extLst>
          </p:cNvPr>
          <p:cNvPicPr>
            <a:picLocks noChangeAspect="1"/>
          </p:cNvPicPr>
          <p:nvPr/>
        </p:nvPicPr>
        <p:blipFill>
          <a:blip r:embed="rId4"/>
          <a:srcRect/>
          <a:stretch>
            <a:fillRect/>
          </a:stretch>
        </p:blipFill>
        <p:spPr>
          <a:xfrm>
            <a:off x="859315" y="3159748"/>
            <a:ext cx="5449659" cy="3989430"/>
          </a:xfrm>
          <a:prstGeom prst="rect">
            <a:avLst/>
          </a:prstGeom>
        </p:spPr>
      </p:pic>
      <p:pic>
        <p:nvPicPr>
          <p:cNvPr id="19" name="Picture 5">
            <a:extLst>
              <a:ext uri="{FF2B5EF4-FFF2-40B4-BE49-F238E27FC236}">
                <a16:creationId xmlns:a16="http://schemas.microsoft.com/office/drawing/2014/main" id="{6967E729-41A8-4D29-814B-CCA2B732D0BC}"/>
              </a:ext>
            </a:extLst>
          </p:cNvPr>
          <p:cNvPicPr>
            <a:picLocks noChangeAspect="1"/>
          </p:cNvPicPr>
          <p:nvPr/>
        </p:nvPicPr>
        <p:blipFill>
          <a:blip r:embed="rId5"/>
          <a:srcRect/>
          <a:stretch>
            <a:fillRect/>
          </a:stretch>
        </p:blipFill>
        <p:spPr>
          <a:xfrm>
            <a:off x="12579706" y="3159748"/>
            <a:ext cx="5365819" cy="3989430"/>
          </a:xfrm>
          <a:prstGeom prst="rect">
            <a:avLst/>
          </a:prstGeom>
        </p:spPr>
      </p:pic>
      <p:sp>
        <p:nvSpPr>
          <p:cNvPr id="7" name="TextBox 6">
            <a:extLst>
              <a:ext uri="{FF2B5EF4-FFF2-40B4-BE49-F238E27FC236}">
                <a16:creationId xmlns:a16="http://schemas.microsoft.com/office/drawing/2014/main" id="{E5D8A3BC-1400-447E-BA14-D052C8864D05}"/>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6</a:t>
            </a:r>
            <a:endParaRPr lang="en-ID"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8587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 Dataset</a:t>
            </a:r>
          </a:p>
        </p:txBody>
      </p:sp>
      <p:sp>
        <p:nvSpPr>
          <p:cNvPr id="3" name="TextBox 3"/>
          <p:cNvSpPr txBox="1"/>
          <p:nvPr/>
        </p:nvSpPr>
        <p:spPr>
          <a:xfrm>
            <a:off x="1028700" y="2185180"/>
            <a:ext cx="16670352" cy="1038225"/>
          </a:xfrm>
          <a:prstGeom prst="rect">
            <a:avLst/>
          </a:prstGeom>
        </p:spPr>
        <p:txBody>
          <a:bodyPr lIns="0" tIns="0" rIns="0" bIns="0" rtlCol="0" anchor="t">
            <a:spAutoFit/>
          </a:bodyPr>
          <a:lstStyle/>
          <a:p>
            <a:pPr marL="0" lvl="0" indent="0" algn="l">
              <a:lnSpc>
                <a:spcPts val="8400"/>
              </a:lnSpc>
              <a:spcBef>
                <a:spcPct val="0"/>
              </a:spcBef>
            </a:pPr>
            <a:r>
              <a:rPr lang="en-US" sz="6000">
                <a:solidFill>
                  <a:srgbClr val="FFFFFF"/>
                </a:solidFill>
                <a:latin typeface="Rokkitt Bold"/>
              </a:rPr>
              <a:t>Tại sao không sử dụng data có sẵn trên mạng?</a:t>
            </a:r>
          </a:p>
        </p:txBody>
      </p:sp>
      <p:pic>
        <p:nvPicPr>
          <p:cNvPr id="5" name="Picture 4">
            <a:extLst>
              <a:ext uri="{FF2B5EF4-FFF2-40B4-BE49-F238E27FC236}">
                <a16:creationId xmlns:a16="http://schemas.microsoft.com/office/drawing/2014/main" id="{07B4BFC8-35F2-4FA3-80A3-285C7A68E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275" y="3467100"/>
            <a:ext cx="4743450" cy="6324600"/>
          </a:xfrm>
          <a:prstGeom prst="rect">
            <a:avLst/>
          </a:prstGeom>
        </p:spPr>
      </p:pic>
      <p:sp>
        <p:nvSpPr>
          <p:cNvPr id="6" name="TextBox 5">
            <a:extLst>
              <a:ext uri="{FF2B5EF4-FFF2-40B4-BE49-F238E27FC236}">
                <a16:creationId xmlns:a16="http://schemas.microsoft.com/office/drawing/2014/main" id="{B6A38C96-555C-4E4A-8D78-9D1FD5E9652B}"/>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7</a:t>
            </a:r>
            <a:endParaRPr lang="en-ID" sz="2000" b="1" dirty="0">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A8C5"/>
        </a:solidFill>
        <a:effectLst/>
      </p:bgPr>
    </p:bg>
    <p:spTree>
      <p:nvGrpSpPr>
        <p:cNvPr id="1" name=""/>
        <p:cNvGrpSpPr/>
        <p:nvPr/>
      </p:nvGrpSpPr>
      <p:grpSpPr>
        <a:xfrm>
          <a:off x="0" y="0"/>
          <a:ext cx="0" cy="0"/>
          <a:chOff x="0" y="0"/>
          <a:chExt cx="0" cy="0"/>
        </a:xfrm>
      </p:grpSpPr>
      <p:sp>
        <p:nvSpPr>
          <p:cNvPr id="2" name="TextBox 2"/>
          <p:cNvSpPr txBox="1"/>
          <p:nvPr/>
        </p:nvSpPr>
        <p:spPr>
          <a:xfrm>
            <a:off x="588948" y="361315"/>
            <a:ext cx="5231210" cy="1038225"/>
          </a:xfrm>
          <a:prstGeom prst="rect">
            <a:avLst/>
          </a:prstGeom>
        </p:spPr>
        <p:txBody>
          <a:bodyPr lIns="0" tIns="0" rIns="0" bIns="0" rtlCol="0" anchor="t">
            <a:spAutoFit/>
          </a:bodyPr>
          <a:lstStyle/>
          <a:p>
            <a:pPr marL="0" lvl="0" indent="0" algn="l">
              <a:lnSpc>
                <a:spcPts val="8400"/>
              </a:lnSpc>
              <a:spcBef>
                <a:spcPct val="0"/>
              </a:spcBef>
            </a:pPr>
            <a:r>
              <a:rPr lang="en-US" sz="6000" dirty="0">
                <a:solidFill>
                  <a:schemeClr val="tx2">
                    <a:lumMod val="75000"/>
                  </a:schemeClr>
                </a:solidFill>
                <a:latin typeface="Rokkitt Bold"/>
              </a:rPr>
              <a:t>II. Yolo</a:t>
            </a:r>
          </a:p>
        </p:txBody>
      </p:sp>
      <p:sp>
        <p:nvSpPr>
          <p:cNvPr id="4" name="TextBox 4"/>
          <p:cNvSpPr txBox="1"/>
          <p:nvPr/>
        </p:nvSpPr>
        <p:spPr>
          <a:xfrm>
            <a:off x="596806" y="5753100"/>
            <a:ext cx="17094387" cy="3564437"/>
          </a:xfrm>
          <a:prstGeom prst="rect">
            <a:avLst/>
          </a:prstGeom>
        </p:spPr>
        <p:txBody>
          <a:bodyPr lIns="0" tIns="0" rIns="0" bIns="0" rtlCol="0" anchor="t">
            <a:spAutoFit/>
          </a:bodyPr>
          <a:lstStyle/>
          <a:p>
            <a:pPr>
              <a:lnSpc>
                <a:spcPts val="5600"/>
              </a:lnSpc>
              <a:spcBef>
                <a:spcPct val="0"/>
              </a:spcBef>
            </a:pPr>
            <a:r>
              <a:rPr lang="en-US" sz="4000" dirty="0">
                <a:solidFill>
                  <a:srgbClr val="FFFFFF"/>
                </a:solidFill>
                <a:latin typeface="Cardo"/>
              </a:rPr>
              <a:t>Yolo </a:t>
            </a:r>
            <a:r>
              <a:rPr lang="en-US" sz="4000" dirty="0" err="1">
                <a:solidFill>
                  <a:srgbClr val="FFFFFF"/>
                </a:solidFill>
                <a:latin typeface="Cardo"/>
              </a:rPr>
              <a:t>là</a:t>
            </a:r>
            <a:r>
              <a:rPr lang="en-US" sz="4000" dirty="0">
                <a:solidFill>
                  <a:srgbClr val="FFFFFF"/>
                </a:solidFill>
                <a:latin typeface="Cardo"/>
              </a:rPr>
              <a:t> </a:t>
            </a:r>
            <a:r>
              <a:rPr lang="en-US" sz="4000" dirty="0" err="1">
                <a:solidFill>
                  <a:srgbClr val="FFFFFF"/>
                </a:solidFill>
                <a:latin typeface="Cardo"/>
              </a:rPr>
              <a:t>một</a:t>
            </a:r>
            <a:r>
              <a:rPr lang="en-US" sz="4000" dirty="0">
                <a:solidFill>
                  <a:srgbClr val="FFFFFF"/>
                </a:solidFill>
                <a:latin typeface="Cardo"/>
              </a:rPr>
              <a:t> </a:t>
            </a:r>
            <a:r>
              <a:rPr lang="en-US" sz="4000" dirty="0" err="1">
                <a:solidFill>
                  <a:srgbClr val="FFFFFF"/>
                </a:solidFill>
                <a:latin typeface="Cardo"/>
              </a:rPr>
              <a:t>mô</a:t>
            </a:r>
            <a:r>
              <a:rPr lang="en-US" sz="4000" dirty="0">
                <a:solidFill>
                  <a:srgbClr val="FFFFFF"/>
                </a:solidFill>
                <a:latin typeface="Cardo"/>
              </a:rPr>
              <a:t> </a:t>
            </a:r>
            <a:r>
              <a:rPr lang="en-US" sz="4000" dirty="0" err="1">
                <a:solidFill>
                  <a:srgbClr val="FFFFFF"/>
                </a:solidFill>
                <a:latin typeface="Cardo"/>
              </a:rPr>
              <a:t>hình</a:t>
            </a:r>
            <a:r>
              <a:rPr lang="en-US" sz="4000" dirty="0">
                <a:solidFill>
                  <a:srgbClr val="FFFFFF"/>
                </a:solidFill>
                <a:latin typeface="Cardo"/>
              </a:rPr>
              <a:t> </a:t>
            </a:r>
            <a:r>
              <a:rPr lang="en-US" sz="4000" dirty="0" err="1">
                <a:solidFill>
                  <a:srgbClr val="FFFFFF"/>
                </a:solidFill>
                <a:latin typeface="Cardo"/>
              </a:rPr>
              <a:t>mạng</a:t>
            </a:r>
            <a:r>
              <a:rPr lang="en-US" sz="4000" dirty="0">
                <a:solidFill>
                  <a:srgbClr val="FFFFFF"/>
                </a:solidFill>
                <a:latin typeface="Cardo"/>
              </a:rPr>
              <a:t> CNN </a:t>
            </a:r>
            <a:r>
              <a:rPr lang="en-US" sz="4000" dirty="0" err="1">
                <a:solidFill>
                  <a:srgbClr val="FFFFFF"/>
                </a:solidFill>
                <a:latin typeface="Cardo"/>
              </a:rPr>
              <a:t>cho</a:t>
            </a:r>
            <a:r>
              <a:rPr lang="en-US" sz="4000" dirty="0">
                <a:solidFill>
                  <a:srgbClr val="FFFFFF"/>
                </a:solidFill>
                <a:latin typeface="Cardo"/>
              </a:rPr>
              <a:t> </a:t>
            </a:r>
            <a:r>
              <a:rPr lang="en-US" sz="4000" dirty="0" err="1">
                <a:solidFill>
                  <a:srgbClr val="FFFFFF"/>
                </a:solidFill>
                <a:latin typeface="Cardo"/>
              </a:rPr>
              <a:t>việc</a:t>
            </a:r>
            <a:r>
              <a:rPr lang="en-US" sz="4000" dirty="0">
                <a:solidFill>
                  <a:srgbClr val="FFFFFF"/>
                </a:solidFill>
                <a:latin typeface="Cardo"/>
              </a:rPr>
              <a:t> </a:t>
            </a:r>
            <a:r>
              <a:rPr lang="en-US" sz="4000" dirty="0" err="1">
                <a:solidFill>
                  <a:srgbClr val="FFFFFF"/>
                </a:solidFill>
                <a:latin typeface="Cardo"/>
              </a:rPr>
              <a:t>phát</a:t>
            </a:r>
            <a:r>
              <a:rPr lang="en-US" sz="4000" dirty="0">
                <a:solidFill>
                  <a:srgbClr val="FFFFFF"/>
                </a:solidFill>
                <a:latin typeface="Cardo"/>
              </a:rPr>
              <a:t> </a:t>
            </a:r>
            <a:r>
              <a:rPr lang="en-US" sz="4000" dirty="0" err="1">
                <a:solidFill>
                  <a:srgbClr val="FFFFFF"/>
                </a:solidFill>
                <a:latin typeface="Cardo"/>
              </a:rPr>
              <a:t>hiện</a:t>
            </a:r>
            <a:r>
              <a:rPr lang="en-US" sz="4000" dirty="0">
                <a:solidFill>
                  <a:srgbClr val="FFFFFF"/>
                </a:solidFill>
                <a:latin typeface="Cardo"/>
              </a:rPr>
              <a:t>, </a:t>
            </a:r>
            <a:r>
              <a:rPr lang="en-US" sz="4000" dirty="0" err="1">
                <a:solidFill>
                  <a:srgbClr val="FFFFFF"/>
                </a:solidFill>
                <a:latin typeface="Cardo"/>
              </a:rPr>
              <a:t>nhận</a:t>
            </a:r>
            <a:r>
              <a:rPr lang="en-US" sz="4000" dirty="0">
                <a:solidFill>
                  <a:srgbClr val="FFFFFF"/>
                </a:solidFill>
                <a:latin typeface="Cardo"/>
              </a:rPr>
              <a:t> </a:t>
            </a:r>
            <a:r>
              <a:rPr lang="en-US" sz="4000" dirty="0" err="1">
                <a:solidFill>
                  <a:srgbClr val="FFFFFF"/>
                </a:solidFill>
                <a:latin typeface="Cardo"/>
              </a:rPr>
              <a:t>dạng</a:t>
            </a:r>
            <a:r>
              <a:rPr lang="en-US" sz="4000" dirty="0">
                <a:solidFill>
                  <a:srgbClr val="FFFFFF"/>
                </a:solidFill>
                <a:latin typeface="Cardo"/>
              </a:rPr>
              <a:t>, </a:t>
            </a:r>
            <a:r>
              <a:rPr lang="en-US" sz="4000" dirty="0" err="1">
                <a:solidFill>
                  <a:srgbClr val="FFFFFF"/>
                </a:solidFill>
                <a:latin typeface="Cardo"/>
              </a:rPr>
              <a:t>phân</a:t>
            </a:r>
            <a:r>
              <a:rPr lang="en-US" sz="4000" dirty="0">
                <a:solidFill>
                  <a:srgbClr val="FFFFFF"/>
                </a:solidFill>
                <a:latin typeface="Cardo"/>
              </a:rPr>
              <a:t> </a:t>
            </a:r>
            <a:r>
              <a:rPr lang="en-US" sz="4000" dirty="0" err="1">
                <a:solidFill>
                  <a:srgbClr val="FFFFFF"/>
                </a:solidFill>
                <a:latin typeface="Cardo"/>
              </a:rPr>
              <a:t>loại</a:t>
            </a:r>
            <a:r>
              <a:rPr lang="en-US" sz="4000" dirty="0">
                <a:solidFill>
                  <a:srgbClr val="FFFFFF"/>
                </a:solidFill>
                <a:latin typeface="Cardo"/>
              </a:rPr>
              <a:t> </a:t>
            </a:r>
            <a:r>
              <a:rPr lang="en-US" sz="4000" dirty="0" err="1">
                <a:solidFill>
                  <a:srgbClr val="FFFFFF"/>
                </a:solidFill>
                <a:latin typeface="Cardo"/>
              </a:rPr>
              <a:t>đối</a:t>
            </a:r>
            <a:r>
              <a:rPr lang="en-US" sz="4000" dirty="0">
                <a:solidFill>
                  <a:srgbClr val="FFFFFF"/>
                </a:solidFill>
                <a:latin typeface="Cardo"/>
              </a:rPr>
              <a:t> </a:t>
            </a:r>
            <a:r>
              <a:rPr lang="en-US" sz="4000" dirty="0" err="1">
                <a:solidFill>
                  <a:srgbClr val="FFFFFF"/>
                </a:solidFill>
                <a:latin typeface="Cardo"/>
              </a:rPr>
              <a:t>tượng</a:t>
            </a:r>
            <a:r>
              <a:rPr lang="en-US" sz="4000" dirty="0">
                <a:solidFill>
                  <a:srgbClr val="FFFFFF"/>
                </a:solidFill>
                <a:latin typeface="Cardo"/>
              </a:rPr>
              <a:t>. Yolo </a:t>
            </a:r>
            <a:r>
              <a:rPr lang="en-US" sz="4000" dirty="0" err="1">
                <a:solidFill>
                  <a:srgbClr val="FFFFFF"/>
                </a:solidFill>
                <a:latin typeface="Cardo"/>
              </a:rPr>
              <a:t>được</a:t>
            </a:r>
            <a:r>
              <a:rPr lang="en-US" sz="4000" dirty="0">
                <a:solidFill>
                  <a:srgbClr val="FFFFFF"/>
                </a:solidFill>
                <a:latin typeface="Cardo"/>
              </a:rPr>
              <a:t> </a:t>
            </a:r>
            <a:r>
              <a:rPr lang="en-US" sz="4000" dirty="0" err="1">
                <a:solidFill>
                  <a:srgbClr val="FFFFFF"/>
                </a:solidFill>
                <a:latin typeface="Cardo"/>
              </a:rPr>
              <a:t>tạo</a:t>
            </a:r>
            <a:r>
              <a:rPr lang="en-US" sz="4000" dirty="0">
                <a:solidFill>
                  <a:srgbClr val="FFFFFF"/>
                </a:solidFill>
                <a:latin typeface="Cardo"/>
              </a:rPr>
              <a:t> ra </a:t>
            </a:r>
            <a:r>
              <a:rPr lang="en-US" sz="4000" dirty="0" err="1">
                <a:solidFill>
                  <a:srgbClr val="FFFFFF"/>
                </a:solidFill>
                <a:latin typeface="Cardo"/>
              </a:rPr>
              <a:t>từ</a:t>
            </a:r>
            <a:r>
              <a:rPr lang="en-US" sz="4000" dirty="0">
                <a:solidFill>
                  <a:srgbClr val="FFFFFF"/>
                </a:solidFill>
                <a:latin typeface="Cardo"/>
              </a:rPr>
              <a:t> </a:t>
            </a:r>
            <a:r>
              <a:rPr lang="en-US" sz="4000" dirty="0" err="1">
                <a:solidFill>
                  <a:srgbClr val="FFFFFF"/>
                </a:solidFill>
                <a:latin typeface="Cardo"/>
              </a:rPr>
              <a:t>việc</a:t>
            </a:r>
            <a:r>
              <a:rPr lang="en-US" sz="4000" dirty="0">
                <a:solidFill>
                  <a:srgbClr val="FFFFFF"/>
                </a:solidFill>
                <a:latin typeface="Cardo"/>
              </a:rPr>
              <a:t> </a:t>
            </a:r>
            <a:r>
              <a:rPr lang="en-US" sz="4000" dirty="0" err="1">
                <a:solidFill>
                  <a:srgbClr val="FFFFFF"/>
                </a:solidFill>
                <a:latin typeface="Cardo"/>
              </a:rPr>
              <a:t>kết</a:t>
            </a:r>
            <a:r>
              <a:rPr lang="en-US" sz="4000" dirty="0">
                <a:solidFill>
                  <a:srgbClr val="FFFFFF"/>
                </a:solidFill>
                <a:latin typeface="Cardo"/>
              </a:rPr>
              <a:t> </a:t>
            </a:r>
            <a:r>
              <a:rPr lang="en-US" sz="4000" dirty="0" err="1">
                <a:solidFill>
                  <a:srgbClr val="FFFFFF"/>
                </a:solidFill>
                <a:latin typeface="Cardo"/>
              </a:rPr>
              <a:t>hợp</a:t>
            </a:r>
            <a:r>
              <a:rPr lang="en-US" sz="4000" dirty="0">
                <a:solidFill>
                  <a:srgbClr val="FFFFFF"/>
                </a:solidFill>
                <a:latin typeface="Cardo"/>
              </a:rPr>
              <a:t> </a:t>
            </a:r>
            <a:r>
              <a:rPr lang="en-US" sz="4000" dirty="0" err="1">
                <a:solidFill>
                  <a:srgbClr val="FFFFFF"/>
                </a:solidFill>
                <a:latin typeface="Cardo"/>
              </a:rPr>
              <a:t>giữa</a:t>
            </a:r>
            <a:r>
              <a:rPr lang="en-US" sz="4000" dirty="0">
                <a:solidFill>
                  <a:srgbClr val="FFFFFF"/>
                </a:solidFill>
                <a:latin typeface="Cardo"/>
              </a:rPr>
              <a:t> </a:t>
            </a:r>
            <a:r>
              <a:rPr lang="en-US" sz="4000" dirty="0" err="1">
                <a:solidFill>
                  <a:srgbClr val="FFFFFF"/>
                </a:solidFill>
                <a:latin typeface="Cardo"/>
              </a:rPr>
              <a:t>các</a:t>
            </a:r>
            <a:r>
              <a:rPr lang="en-US" sz="4000" dirty="0">
                <a:solidFill>
                  <a:srgbClr val="FFFFFF"/>
                </a:solidFill>
                <a:latin typeface="Cardo"/>
              </a:rPr>
              <a:t> convolutional layers </a:t>
            </a:r>
            <a:r>
              <a:rPr lang="en-US" sz="4000" dirty="0" err="1">
                <a:solidFill>
                  <a:srgbClr val="FFFFFF"/>
                </a:solidFill>
                <a:latin typeface="Cardo"/>
              </a:rPr>
              <a:t>và</a:t>
            </a:r>
            <a:r>
              <a:rPr lang="en-US" sz="4000" dirty="0">
                <a:solidFill>
                  <a:srgbClr val="FFFFFF"/>
                </a:solidFill>
                <a:latin typeface="Cardo"/>
              </a:rPr>
              <a:t> full connected </a:t>
            </a:r>
            <a:r>
              <a:rPr lang="en-US" sz="4000" err="1">
                <a:solidFill>
                  <a:srgbClr val="FFFFFF"/>
                </a:solidFill>
                <a:latin typeface="Cardo"/>
              </a:rPr>
              <a:t>layers</a:t>
            </a:r>
            <a:r>
              <a:rPr lang="en-US" sz="4000">
                <a:solidFill>
                  <a:srgbClr val="FFFFFF"/>
                </a:solidFill>
                <a:latin typeface="Cardo"/>
              </a:rPr>
              <a:t>. Trong </a:t>
            </a:r>
            <a:r>
              <a:rPr lang="en-US" sz="4000" dirty="0" err="1">
                <a:solidFill>
                  <a:srgbClr val="FFFFFF"/>
                </a:solidFill>
                <a:latin typeface="Cardo"/>
              </a:rPr>
              <a:t>đóp</a:t>
            </a:r>
            <a:r>
              <a:rPr lang="en-US" sz="4000" dirty="0">
                <a:solidFill>
                  <a:srgbClr val="FFFFFF"/>
                </a:solidFill>
                <a:latin typeface="Cardo"/>
              </a:rPr>
              <a:t> </a:t>
            </a:r>
            <a:r>
              <a:rPr lang="en-US" sz="4000" dirty="0" err="1">
                <a:solidFill>
                  <a:srgbClr val="FFFFFF"/>
                </a:solidFill>
                <a:latin typeface="Cardo"/>
              </a:rPr>
              <a:t>các</a:t>
            </a:r>
            <a:r>
              <a:rPr lang="en-US" sz="4000" dirty="0">
                <a:solidFill>
                  <a:srgbClr val="FFFFFF"/>
                </a:solidFill>
                <a:latin typeface="Cardo"/>
              </a:rPr>
              <a:t> convolutional layers </a:t>
            </a:r>
            <a:r>
              <a:rPr lang="en-US" sz="4000" dirty="0" err="1">
                <a:solidFill>
                  <a:srgbClr val="FFFFFF"/>
                </a:solidFill>
                <a:latin typeface="Cardo"/>
              </a:rPr>
              <a:t>sẽ</a:t>
            </a:r>
            <a:r>
              <a:rPr lang="en-US" sz="4000" dirty="0">
                <a:solidFill>
                  <a:srgbClr val="FFFFFF"/>
                </a:solidFill>
                <a:latin typeface="Cardo"/>
              </a:rPr>
              <a:t> </a:t>
            </a:r>
            <a:r>
              <a:rPr lang="en-US" sz="4000" dirty="0" err="1">
                <a:solidFill>
                  <a:srgbClr val="FFFFFF"/>
                </a:solidFill>
                <a:latin typeface="Cardo"/>
              </a:rPr>
              <a:t>trích</a:t>
            </a:r>
            <a:r>
              <a:rPr lang="en-US" sz="4000" dirty="0">
                <a:solidFill>
                  <a:srgbClr val="FFFFFF"/>
                </a:solidFill>
                <a:latin typeface="Cardo"/>
              </a:rPr>
              <a:t> </a:t>
            </a:r>
            <a:r>
              <a:rPr lang="en-US" sz="4000" dirty="0" err="1">
                <a:solidFill>
                  <a:srgbClr val="FFFFFF"/>
                </a:solidFill>
                <a:latin typeface="Cardo"/>
              </a:rPr>
              <a:t>xuất</a:t>
            </a:r>
            <a:r>
              <a:rPr lang="en-US" sz="4000" dirty="0">
                <a:solidFill>
                  <a:srgbClr val="FFFFFF"/>
                </a:solidFill>
                <a:latin typeface="Cardo"/>
              </a:rPr>
              <a:t> ra </a:t>
            </a:r>
            <a:r>
              <a:rPr lang="en-US" sz="4000" err="1">
                <a:solidFill>
                  <a:srgbClr val="FFFFFF"/>
                </a:solidFill>
                <a:latin typeface="Cardo"/>
              </a:rPr>
              <a:t>các</a:t>
            </a:r>
            <a:r>
              <a:rPr lang="en-US" sz="4000">
                <a:solidFill>
                  <a:srgbClr val="FFFFFF"/>
                </a:solidFill>
                <a:latin typeface="Cardo"/>
              </a:rPr>
              <a:t> đặc trưng </a:t>
            </a:r>
            <a:r>
              <a:rPr lang="en-US" sz="4000" dirty="0" err="1">
                <a:solidFill>
                  <a:srgbClr val="FFFFFF"/>
                </a:solidFill>
                <a:latin typeface="Cardo"/>
              </a:rPr>
              <a:t>của</a:t>
            </a:r>
            <a:r>
              <a:rPr lang="en-US" sz="4000" dirty="0">
                <a:solidFill>
                  <a:srgbClr val="FFFFFF"/>
                </a:solidFill>
                <a:latin typeface="Cardo"/>
              </a:rPr>
              <a:t> </a:t>
            </a:r>
            <a:r>
              <a:rPr lang="en-US" sz="4000" dirty="0" err="1">
                <a:solidFill>
                  <a:srgbClr val="FFFFFF"/>
                </a:solidFill>
                <a:latin typeface="Cardo"/>
              </a:rPr>
              <a:t>ảnh</a:t>
            </a:r>
            <a:r>
              <a:rPr lang="en-US" sz="4000" dirty="0">
                <a:solidFill>
                  <a:srgbClr val="FFFFFF"/>
                </a:solidFill>
                <a:latin typeface="Cardo"/>
              </a:rPr>
              <a:t>, </a:t>
            </a:r>
            <a:r>
              <a:rPr lang="en-US" sz="4000" dirty="0" err="1">
                <a:solidFill>
                  <a:srgbClr val="FFFFFF"/>
                </a:solidFill>
                <a:latin typeface="Cardo"/>
              </a:rPr>
              <a:t>còn</a:t>
            </a:r>
            <a:r>
              <a:rPr lang="en-US" sz="4000" dirty="0">
                <a:solidFill>
                  <a:srgbClr val="FFFFFF"/>
                </a:solidFill>
                <a:latin typeface="Cardo"/>
              </a:rPr>
              <a:t> full-connected layers </a:t>
            </a:r>
            <a:r>
              <a:rPr lang="en-US" sz="4000" dirty="0" err="1">
                <a:solidFill>
                  <a:srgbClr val="FFFFFF"/>
                </a:solidFill>
                <a:latin typeface="Cardo"/>
              </a:rPr>
              <a:t>sẽ</a:t>
            </a:r>
            <a:r>
              <a:rPr lang="en-US" sz="4000" dirty="0">
                <a:solidFill>
                  <a:srgbClr val="FFFFFF"/>
                </a:solidFill>
                <a:latin typeface="Cardo"/>
              </a:rPr>
              <a:t> </a:t>
            </a:r>
            <a:r>
              <a:rPr lang="en-US" sz="4000" dirty="0" err="1">
                <a:solidFill>
                  <a:srgbClr val="FFFFFF"/>
                </a:solidFill>
                <a:latin typeface="Cardo"/>
              </a:rPr>
              <a:t>dự</a:t>
            </a:r>
            <a:r>
              <a:rPr lang="en-US" sz="4000" dirty="0">
                <a:solidFill>
                  <a:srgbClr val="FFFFFF"/>
                </a:solidFill>
                <a:latin typeface="Cardo"/>
              </a:rPr>
              <a:t> </a:t>
            </a:r>
            <a:r>
              <a:rPr lang="en-US" sz="4000" dirty="0" err="1">
                <a:solidFill>
                  <a:srgbClr val="FFFFFF"/>
                </a:solidFill>
                <a:latin typeface="Cardo"/>
              </a:rPr>
              <a:t>đoán</a:t>
            </a:r>
            <a:r>
              <a:rPr lang="en-US" sz="4000" dirty="0">
                <a:solidFill>
                  <a:srgbClr val="FFFFFF"/>
                </a:solidFill>
                <a:latin typeface="Cardo"/>
              </a:rPr>
              <a:t> ra </a:t>
            </a:r>
            <a:r>
              <a:rPr lang="en-US" sz="4000" dirty="0" err="1">
                <a:solidFill>
                  <a:srgbClr val="FFFFFF"/>
                </a:solidFill>
                <a:latin typeface="Cardo"/>
              </a:rPr>
              <a:t>xác</a:t>
            </a:r>
            <a:r>
              <a:rPr lang="en-US" sz="4000" dirty="0">
                <a:solidFill>
                  <a:srgbClr val="FFFFFF"/>
                </a:solidFill>
                <a:latin typeface="Cardo"/>
              </a:rPr>
              <a:t> </a:t>
            </a:r>
            <a:r>
              <a:rPr lang="en-US" sz="4000" err="1">
                <a:solidFill>
                  <a:srgbClr val="FFFFFF"/>
                </a:solidFill>
                <a:latin typeface="Cardo"/>
              </a:rPr>
              <a:t>suất</a:t>
            </a:r>
            <a:r>
              <a:rPr lang="en-US" sz="4000">
                <a:solidFill>
                  <a:srgbClr val="FFFFFF"/>
                </a:solidFill>
                <a:latin typeface="Cardo"/>
              </a:rPr>
              <a:t> lớp đối tượng </a:t>
            </a:r>
            <a:r>
              <a:rPr lang="en-US" sz="4000" dirty="0" err="1">
                <a:solidFill>
                  <a:srgbClr val="FFFFFF"/>
                </a:solidFill>
                <a:latin typeface="Cardo"/>
              </a:rPr>
              <a:t>và</a:t>
            </a:r>
            <a:r>
              <a:rPr lang="en-US" sz="4000" dirty="0">
                <a:solidFill>
                  <a:srgbClr val="FFFFFF"/>
                </a:solidFill>
                <a:latin typeface="Cardo"/>
              </a:rPr>
              <a:t> </a:t>
            </a:r>
            <a:r>
              <a:rPr lang="en-US" sz="4000" dirty="0" err="1">
                <a:solidFill>
                  <a:srgbClr val="FFFFFF"/>
                </a:solidFill>
                <a:latin typeface="Cardo"/>
              </a:rPr>
              <a:t>tọa</a:t>
            </a:r>
            <a:r>
              <a:rPr lang="en-US" sz="4000" dirty="0">
                <a:solidFill>
                  <a:srgbClr val="FFFFFF"/>
                </a:solidFill>
                <a:latin typeface="Cardo"/>
              </a:rPr>
              <a:t> </a:t>
            </a:r>
            <a:r>
              <a:rPr lang="en-US" sz="4000" dirty="0" err="1">
                <a:solidFill>
                  <a:srgbClr val="FFFFFF"/>
                </a:solidFill>
                <a:latin typeface="Cardo"/>
              </a:rPr>
              <a:t>độ</a:t>
            </a:r>
            <a:r>
              <a:rPr lang="en-US" sz="4000" dirty="0">
                <a:solidFill>
                  <a:srgbClr val="FFFFFF"/>
                </a:solidFill>
                <a:latin typeface="Cardo"/>
              </a:rPr>
              <a:t> </a:t>
            </a:r>
            <a:r>
              <a:rPr lang="en-US" sz="4000" dirty="0" err="1">
                <a:solidFill>
                  <a:srgbClr val="FFFFFF"/>
                </a:solidFill>
                <a:latin typeface="Cardo"/>
              </a:rPr>
              <a:t>của</a:t>
            </a:r>
            <a:r>
              <a:rPr lang="en-US" sz="4000" dirty="0">
                <a:solidFill>
                  <a:srgbClr val="FFFFFF"/>
                </a:solidFill>
                <a:latin typeface="Cardo"/>
              </a:rPr>
              <a:t> </a:t>
            </a:r>
            <a:r>
              <a:rPr lang="en-US" sz="4000" dirty="0" err="1">
                <a:solidFill>
                  <a:srgbClr val="FFFFFF"/>
                </a:solidFill>
                <a:latin typeface="Cardo"/>
              </a:rPr>
              <a:t>đối</a:t>
            </a:r>
            <a:r>
              <a:rPr lang="en-US" sz="4000" dirty="0">
                <a:solidFill>
                  <a:srgbClr val="FFFFFF"/>
                </a:solidFill>
                <a:latin typeface="Cardo"/>
              </a:rPr>
              <a:t> </a:t>
            </a:r>
            <a:r>
              <a:rPr lang="en-US" sz="4000" dirty="0" err="1">
                <a:solidFill>
                  <a:srgbClr val="FFFFFF"/>
                </a:solidFill>
                <a:latin typeface="Cardo"/>
              </a:rPr>
              <a:t>tượng</a:t>
            </a:r>
            <a:r>
              <a:rPr lang="en-US" sz="4000" dirty="0">
                <a:solidFill>
                  <a:srgbClr val="FFFFFF"/>
                </a:solidFill>
                <a:latin typeface="Cardo"/>
              </a:rPr>
              <a:t>.</a:t>
            </a:r>
          </a:p>
        </p:txBody>
      </p:sp>
      <p:grpSp>
        <p:nvGrpSpPr>
          <p:cNvPr id="8" name="Group 8"/>
          <p:cNvGrpSpPr/>
          <p:nvPr/>
        </p:nvGrpSpPr>
        <p:grpSpPr>
          <a:xfrm>
            <a:off x="5777339" y="2171700"/>
            <a:ext cx="6733322" cy="2625185"/>
            <a:chOff x="0" y="-66674"/>
            <a:chExt cx="8977763" cy="3500246"/>
          </a:xfrm>
        </p:grpSpPr>
        <p:sp>
          <p:nvSpPr>
            <p:cNvPr id="9" name="TextBox 9"/>
            <p:cNvSpPr txBox="1"/>
            <p:nvPr/>
          </p:nvSpPr>
          <p:spPr>
            <a:xfrm>
              <a:off x="0" y="-66674"/>
              <a:ext cx="8977763" cy="2775778"/>
            </a:xfrm>
            <a:prstGeom prst="rect">
              <a:avLst/>
            </a:prstGeom>
          </p:spPr>
          <p:txBody>
            <a:bodyPr lIns="0" tIns="0" rIns="0" bIns="0" rtlCol="0" anchor="t">
              <a:spAutoFit/>
            </a:bodyPr>
            <a:lstStyle/>
            <a:p>
              <a:pPr algn="ctr">
                <a:lnSpc>
                  <a:spcPts val="13998"/>
                </a:lnSpc>
              </a:pPr>
              <a:r>
                <a:rPr lang="en-US" sz="13332" dirty="0">
                  <a:solidFill>
                    <a:srgbClr val="000000"/>
                  </a:solidFill>
                  <a:latin typeface="Kollektif"/>
                </a:rPr>
                <a:t>YOLO</a:t>
              </a:r>
            </a:p>
          </p:txBody>
        </p:sp>
        <p:sp>
          <p:nvSpPr>
            <p:cNvPr id="10" name="TextBox 10"/>
            <p:cNvSpPr txBox="1"/>
            <p:nvPr/>
          </p:nvSpPr>
          <p:spPr>
            <a:xfrm>
              <a:off x="614321" y="2757800"/>
              <a:ext cx="7749121" cy="675772"/>
            </a:xfrm>
            <a:prstGeom prst="rect">
              <a:avLst/>
            </a:prstGeom>
          </p:spPr>
          <p:txBody>
            <a:bodyPr lIns="0" tIns="0" rIns="0" bIns="0" rtlCol="0" anchor="t">
              <a:spAutoFit/>
            </a:bodyPr>
            <a:lstStyle/>
            <a:p>
              <a:pPr algn="ctr">
                <a:lnSpc>
                  <a:spcPts val="4285"/>
                </a:lnSpc>
              </a:pPr>
              <a:r>
                <a:rPr lang="en-US" sz="2856" spc="214">
                  <a:solidFill>
                    <a:srgbClr val="000000"/>
                  </a:solidFill>
                  <a:latin typeface="Roboto"/>
                </a:rPr>
                <a:t>You Only Look Once</a:t>
              </a:r>
            </a:p>
          </p:txBody>
        </p:sp>
      </p:grpSp>
      <p:sp>
        <p:nvSpPr>
          <p:cNvPr id="11" name="TextBox 10">
            <a:extLst>
              <a:ext uri="{FF2B5EF4-FFF2-40B4-BE49-F238E27FC236}">
                <a16:creationId xmlns:a16="http://schemas.microsoft.com/office/drawing/2014/main" id="{F43A984E-C1EE-44F2-B787-DF5FE5FF64EC}"/>
              </a:ext>
            </a:extLst>
          </p:cNvPr>
          <p:cNvSpPr txBox="1"/>
          <p:nvPr/>
        </p:nvSpPr>
        <p:spPr>
          <a:xfrm>
            <a:off x="17665994" y="9639300"/>
            <a:ext cx="31451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8</a:t>
            </a:r>
            <a:endParaRPr lang="en-ID"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1578</Words>
  <Application>Microsoft Office PowerPoint</Application>
  <PresentationFormat>Custom</PresentationFormat>
  <Paragraphs>170</Paragraphs>
  <Slides>25</Slides>
  <Notes>13</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Times New Roman</vt:lpstr>
      <vt:lpstr>Arial</vt:lpstr>
      <vt:lpstr>Abadi</vt:lpstr>
      <vt:lpstr>Noto Sans</vt:lpstr>
      <vt:lpstr>Roboto</vt:lpstr>
      <vt:lpstr>Cardo Bold</vt:lpstr>
      <vt:lpstr>Cardo</vt:lpstr>
      <vt:lpstr>BP Imperial Bold</vt:lpstr>
      <vt:lpstr>Cardo Italics</vt:lpstr>
      <vt:lpstr>Francois One</vt:lpstr>
      <vt:lpstr>Calibri</vt:lpstr>
      <vt:lpstr>Kollektif</vt:lpstr>
      <vt:lpstr>Rokkitt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DẠNG Ổ GÀ TRÊN ĐƯỜNG SỬ DỤNG MẠNG HỌC SÂU</dc:title>
  <cp:lastModifiedBy>Võ Gia Bảo</cp:lastModifiedBy>
  <cp:revision>69</cp:revision>
  <dcterms:created xsi:type="dcterms:W3CDTF">2006-08-16T00:00:00Z</dcterms:created>
  <dcterms:modified xsi:type="dcterms:W3CDTF">2021-06-30T15:53:53Z</dcterms:modified>
  <dc:identifier>DAEileRf67w</dc:identifier>
</cp:coreProperties>
</file>